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370" r:id="rId3"/>
    <p:sldId id="371" r:id="rId4"/>
    <p:sldId id="372" r:id="rId5"/>
    <p:sldId id="363" r:id="rId6"/>
    <p:sldId id="359" r:id="rId7"/>
    <p:sldId id="357" r:id="rId8"/>
    <p:sldId id="364" r:id="rId9"/>
    <p:sldId id="329" r:id="rId10"/>
    <p:sldId id="365" r:id="rId11"/>
    <p:sldId id="328" r:id="rId12"/>
    <p:sldId id="366" r:id="rId13"/>
    <p:sldId id="373" r:id="rId14"/>
    <p:sldId id="374" r:id="rId15"/>
    <p:sldId id="330" r:id="rId16"/>
    <p:sldId id="367" r:id="rId17"/>
    <p:sldId id="375" r:id="rId18"/>
    <p:sldId id="358" r:id="rId19"/>
    <p:sldId id="368" r:id="rId20"/>
    <p:sldId id="377" r:id="rId21"/>
    <p:sldId id="376" r:id="rId22"/>
    <p:sldId id="360" r:id="rId23"/>
    <p:sldId id="378" r:id="rId24"/>
    <p:sldId id="379" r:id="rId25"/>
    <p:sldId id="380" r:id="rId26"/>
    <p:sldId id="369" r:id="rId27"/>
    <p:sldId id="361" r:id="rId28"/>
    <p:sldId id="362" r:id="rId29"/>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inimized">
    <p:restoredLeft sz="15620"/>
    <p:restoredTop sz="27807" autoAdjust="0"/>
  </p:normalViewPr>
  <p:slideViewPr>
    <p:cSldViewPr>
      <p:cViewPr varScale="1">
        <p:scale>
          <a:sx n="20" d="100"/>
          <a:sy n="20" d="100"/>
        </p:scale>
        <p:origin x="2808"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4F3F31-4283-D675-E18D-E73619052FC9}"/>
              </a:ext>
            </a:extLst>
          </p:cNvPr>
          <p:cNvSpPr>
            <a:spLocks noGrp="1"/>
          </p:cNvSpPr>
          <p:nvPr>
            <p:ph type="hdr" sz="quarter"/>
          </p:nvPr>
        </p:nvSpPr>
        <p:spPr>
          <a:xfrm>
            <a:off x="0" y="1"/>
            <a:ext cx="2971800" cy="499091"/>
          </a:xfrm>
          <a:prstGeom prst="rect">
            <a:avLst/>
          </a:prstGeom>
        </p:spPr>
        <p:txBody>
          <a:bodyPr vert="horz" lIns="93150" tIns="46575" rIns="93150" bIns="46575" rtlCol="0"/>
          <a:lstStyle>
            <a:lvl1pPr algn="l">
              <a:defRPr sz="1200"/>
            </a:lvl1pPr>
          </a:lstStyle>
          <a:p>
            <a:endParaRPr lang="en-CA"/>
          </a:p>
        </p:txBody>
      </p:sp>
      <p:sp>
        <p:nvSpPr>
          <p:cNvPr id="3" name="Date Placeholder 2">
            <a:extLst>
              <a:ext uri="{FF2B5EF4-FFF2-40B4-BE49-F238E27FC236}">
                <a16:creationId xmlns:a16="http://schemas.microsoft.com/office/drawing/2014/main" id="{537F847C-8C87-DD3C-8457-624F100F6F5C}"/>
              </a:ext>
            </a:extLst>
          </p:cNvPr>
          <p:cNvSpPr>
            <a:spLocks noGrp="1"/>
          </p:cNvSpPr>
          <p:nvPr>
            <p:ph type="dt" sz="quarter" idx="1"/>
          </p:nvPr>
        </p:nvSpPr>
        <p:spPr>
          <a:xfrm>
            <a:off x="3884613" y="1"/>
            <a:ext cx="2971800" cy="499091"/>
          </a:xfrm>
          <a:prstGeom prst="rect">
            <a:avLst/>
          </a:prstGeom>
        </p:spPr>
        <p:txBody>
          <a:bodyPr vert="horz" lIns="93150" tIns="46575" rIns="93150" bIns="46575" rtlCol="0"/>
          <a:lstStyle>
            <a:lvl1pPr algn="r">
              <a:defRPr sz="1200"/>
            </a:lvl1pPr>
          </a:lstStyle>
          <a:p>
            <a:fld id="{9B500BBB-CBB5-44E7-8C14-59DD5E00EA9F}" type="datetimeFigureOut">
              <a:rPr lang="en-CA" smtClean="0"/>
              <a:t>2025-12-30</a:t>
            </a:fld>
            <a:endParaRPr lang="en-CA"/>
          </a:p>
        </p:txBody>
      </p:sp>
      <p:sp>
        <p:nvSpPr>
          <p:cNvPr id="4" name="Footer Placeholder 3">
            <a:extLst>
              <a:ext uri="{FF2B5EF4-FFF2-40B4-BE49-F238E27FC236}">
                <a16:creationId xmlns:a16="http://schemas.microsoft.com/office/drawing/2014/main" id="{3E985BBF-23D4-6E37-F6A7-3ABD7F56FBBB}"/>
              </a:ext>
            </a:extLst>
          </p:cNvPr>
          <p:cNvSpPr>
            <a:spLocks noGrp="1"/>
          </p:cNvSpPr>
          <p:nvPr>
            <p:ph type="ftr" sz="quarter" idx="2"/>
          </p:nvPr>
        </p:nvSpPr>
        <p:spPr>
          <a:xfrm>
            <a:off x="0" y="9448186"/>
            <a:ext cx="2971800" cy="499090"/>
          </a:xfrm>
          <a:prstGeom prst="rect">
            <a:avLst/>
          </a:prstGeom>
        </p:spPr>
        <p:txBody>
          <a:bodyPr vert="horz" lIns="93150" tIns="46575" rIns="93150" bIns="46575"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E4BD4F2C-408D-7B48-98C2-09F3E0221B02}"/>
              </a:ext>
            </a:extLst>
          </p:cNvPr>
          <p:cNvSpPr>
            <a:spLocks noGrp="1"/>
          </p:cNvSpPr>
          <p:nvPr>
            <p:ph type="sldNum" sz="quarter" idx="3"/>
          </p:nvPr>
        </p:nvSpPr>
        <p:spPr>
          <a:xfrm>
            <a:off x="3884613" y="9448186"/>
            <a:ext cx="2971800" cy="499090"/>
          </a:xfrm>
          <a:prstGeom prst="rect">
            <a:avLst/>
          </a:prstGeom>
        </p:spPr>
        <p:txBody>
          <a:bodyPr vert="horz" lIns="93150" tIns="46575" rIns="93150" bIns="46575" rtlCol="0" anchor="b"/>
          <a:lstStyle>
            <a:lvl1pPr algn="r">
              <a:defRPr sz="1200"/>
            </a:lvl1pPr>
          </a:lstStyle>
          <a:p>
            <a:fld id="{42C29BDA-83CE-463C-8FD9-71C91241C669}" type="slidenum">
              <a:rPr lang="en-CA" smtClean="0"/>
              <a:t>‹#›</a:t>
            </a:fld>
            <a:endParaRPr lang="en-CA"/>
          </a:p>
        </p:txBody>
      </p:sp>
    </p:spTree>
    <p:extLst>
      <p:ext uri="{BB962C8B-B14F-4D97-AF65-F5344CB8AC3E}">
        <p14:creationId xmlns:p14="http://schemas.microsoft.com/office/powerpoint/2010/main" val="22122559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99091"/>
          </a:xfrm>
          <a:prstGeom prst="rect">
            <a:avLst/>
          </a:prstGeom>
        </p:spPr>
        <p:txBody>
          <a:bodyPr vert="horz" lIns="93150" tIns="46575" rIns="93150" bIns="46575" rtlCol="0"/>
          <a:lstStyle>
            <a:lvl1pPr algn="l">
              <a:defRPr sz="1200"/>
            </a:lvl1pPr>
          </a:lstStyle>
          <a:p>
            <a:endParaRPr lang="en-CA"/>
          </a:p>
        </p:txBody>
      </p:sp>
      <p:sp>
        <p:nvSpPr>
          <p:cNvPr id="3" name="Date Placeholder 2"/>
          <p:cNvSpPr>
            <a:spLocks noGrp="1"/>
          </p:cNvSpPr>
          <p:nvPr>
            <p:ph type="dt" idx="1"/>
          </p:nvPr>
        </p:nvSpPr>
        <p:spPr>
          <a:xfrm>
            <a:off x="3884613" y="2"/>
            <a:ext cx="2971800" cy="499091"/>
          </a:xfrm>
          <a:prstGeom prst="rect">
            <a:avLst/>
          </a:prstGeom>
        </p:spPr>
        <p:txBody>
          <a:bodyPr vert="horz" lIns="93150" tIns="46575" rIns="93150" bIns="46575" rtlCol="0"/>
          <a:lstStyle>
            <a:lvl1pPr algn="r">
              <a:defRPr sz="1200"/>
            </a:lvl1pPr>
          </a:lstStyle>
          <a:p>
            <a:fld id="{A06FF521-6897-42EE-9DCF-E046C0027AC3}" type="datetimeFigureOut">
              <a:rPr lang="en-CA" smtClean="0"/>
              <a:t>2025-12-30</a:t>
            </a:fld>
            <a:endParaRPr lang="en-CA"/>
          </a:p>
        </p:txBody>
      </p:sp>
      <p:sp>
        <p:nvSpPr>
          <p:cNvPr id="4" name="Slide Image Placeholder 3"/>
          <p:cNvSpPr>
            <a:spLocks noGrp="1" noRot="1" noChangeAspect="1"/>
          </p:cNvSpPr>
          <p:nvPr>
            <p:ph type="sldImg" idx="2"/>
          </p:nvPr>
        </p:nvSpPr>
        <p:spPr>
          <a:xfrm>
            <a:off x="1190625" y="1243013"/>
            <a:ext cx="4476750" cy="3357562"/>
          </a:xfrm>
          <a:prstGeom prst="rect">
            <a:avLst/>
          </a:prstGeom>
          <a:noFill/>
          <a:ln w="12700">
            <a:solidFill>
              <a:prstClr val="black"/>
            </a:solidFill>
          </a:ln>
        </p:spPr>
        <p:txBody>
          <a:bodyPr vert="horz" lIns="93150" tIns="46575" rIns="93150" bIns="46575" rtlCol="0" anchor="ctr"/>
          <a:lstStyle/>
          <a:p>
            <a:endParaRPr lang="en-CA"/>
          </a:p>
        </p:txBody>
      </p:sp>
      <p:sp>
        <p:nvSpPr>
          <p:cNvPr id="5" name="Notes Placeholder 4"/>
          <p:cNvSpPr>
            <a:spLocks noGrp="1"/>
          </p:cNvSpPr>
          <p:nvPr>
            <p:ph type="body" sz="quarter" idx="3"/>
          </p:nvPr>
        </p:nvSpPr>
        <p:spPr>
          <a:xfrm>
            <a:off x="685800" y="4787126"/>
            <a:ext cx="5486400" cy="3916741"/>
          </a:xfrm>
          <a:prstGeom prst="rect">
            <a:avLst/>
          </a:prstGeom>
        </p:spPr>
        <p:txBody>
          <a:bodyPr vert="horz" lIns="93150" tIns="46575" rIns="93150" bIns="465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448186"/>
            <a:ext cx="2971800" cy="499090"/>
          </a:xfrm>
          <a:prstGeom prst="rect">
            <a:avLst/>
          </a:prstGeom>
        </p:spPr>
        <p:txBody>
          <a:bodyPr vert="horz" lIns="93150" tIns="46575" rIns="93150" bIns="46575"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9448186"/>
            <a:ext cx="2971800" cy="499090"/>
          </a:xfrm>
          <a:prstGeom prst="rect">
            <a:avLst/>
          </a:prstGeom>
        </p:spPr>
        <p:txBody>
          <a:bodyPr vert="horz" lIns="93150" tIns="46575" rIns="93150" bIns="46575" rtlCol="0" anchor="b"/>
          <a:lstStyle>
            <a:lvl1pPr algn="r">
              <a:defRPr sz="1200"/>
            </a:lvl1pPr>
          </a:lstStyle>
          <a:p>
            <a:fld id="{F231814F-BE58-4CDD-8EA6-3F84B4960E13}" type="slidenum">
              <a:rPr lang="en-CA" smtClean="0"/>
              <a:t>‹#›</a:t>
            </a:fld>
            <a:endParaRPr lang="en-CA"/>
          </a:p>
        </p:txBody>
      </p:sp>
    </p:spTree>
    <p:extLst>
      <p:ext uri="{BB962C8B-B14F-4D97-AF65-F5344CB8AC3E}">
        <p14:creationId xmlns:p14="http://schemas.microsoft.com/office/powerpoint/2010/main" val="166779727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300" b="1" i="1" dirty="0">
                <a:latin typeface="Sylfaen" panose="010A0502050306030303" pitchFamily="18" charset="0"/>
              </a:rPr>
              <a:t>Psalms are poems, songs, and prayers all at once.  “The Psalms</a:t>
            </a:r>
            <a:r>
              <a:rPr lang="en-US" sz="2300" dirty="0">
                <a:latin typeface="Sylfaen" panose="010A0502050306030303" pitchFamily="18" charset="0"/>
              </a:rPr>
              <a:t> cover everything that you could want to say to God; 3 simple but important things cover many of them “Please. Thank you. Sorry”.  There are Wisdom, Penitential, Royal, Messianic, Kingdom, &amp; Imprecatory Psalms, and also Psalms of Gratitude. There are eight </a:t>
            </a:r>
            <a:r>
              <a:rPr lang="en-US" sz="2300" b="1" dirty="0">
                <a:latin typeface="Sylfaen" panose="010A0502050306030303" pitchFamily="18" charset="0"/>
              </a:rPr>
              <a:t>Psalms of Lament</a:t>
            </a:r>
            <a:r>
              <a:rPr lang="en-US" sz="2300" dirty="0">
                <a:latin typeface="Sylfaen" panose="010A0502050306030303" pitchFamily="18" charset="0"/>
              </a:rPr>
              <a:t> out the 150, just three of the 8 for us this morning.  </a:t>
            </a:r>
            <a:r>
              <a:rPr lang="en-US" sz="2300" b="1" i="1" dirty="0">
                <a:latin typeface="Sylfaen" panose="010A0502050306030303" pitchFamily="18" charset="0"/>
              </a:rPr>
              <a:t>Lament</a:t>
            </a:r>
            <a:r>
              <a:rPr lang="en-US" sz="2300" dirty="0">
                <a:latin typeface="Sylfaen" panose="010A0502050306030303" pitchFamily="18" charset="0"/>
              </a:rPr>
              <a:t> is not a very nice word.  (Am I crazy for doing this on Dec 28?)</a:t>
            </a:r>
          </a:p>
          <a:p>
            <a:r>
              <a:rPr lang="en-US" sz="2300" b="1" i="1" dirty="0">
                <a:latin typeface="Sylfaen" panose="010A0502050306030303" pitchFamily="18" charset="0"/>
              </a:rPr>
              <a:t>Causes of our lamenting</a:t>
            </a:r>
            <a:r>
              <a:rPr lang="en-US" sz="2300" dirty="0">
                <a:latin typeface="Sylfaen" panose="010A0502050306030303" pitchFamily="18" charset="0"/>
              </a:rPr>
              <a:t>: Self pity? (Can be healed but not indulged in, dare we come to God like that?) Disorientation? Illness? Under attack? Experiencing unfairness? Such things can </a:t>
            </a:r>
            <a:r>
              <a:rPr lang="en-US" sz="2300" u="sng" dirty="0">
                <a:latin typeface="Sylfaen" panose="010A0502050306030303" pitchFamily="18" charset="0"/>
              </a:rPr>
              <a:t>disorient</a:t>
            </a:r>
            <a:r>
              <a:rPr lang="en-US" sz="2300" dirty="0">
                <a:latin typeface="Sylfaen" panose="010A0502050306030303" pitchFamily="18" charset="0"/>
              </a:rPr>
              <a:t> us (need of compass).  When we forget which way is geographically correct it is an external matter, yet this is an internal word, we need the royal compass (the Bible)!  Our spiritual disorientation is not because the King has moved!</a:t>
            </a:r>
          </a:p>
        </p:txBody>
      </p:sp>
    </p:spTree>
    <p:extLst>
      <p:ext uri="{BB962C8B-B14F-4D97-AF65-F5344CB8AC3E}">
        <p14:creationId xmlns:p14="http://schemas.microsoft.com/office/powerpoint/2010/main" val="339964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4288000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662890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3300" dirty="0">
                <a:latin typeface="Sylfaen" panose="010A0502050306030303" pitchFamily="18" charset="0"/>
              </a:rPr>
              <a:t>All of them completely silly? They at </a:t>
            </a:r>
            <a:r>
              <a:rPr lang="en-CA" sz="3300" dirty="0" err="1">
                <a:latin typeface="Sylfaen" panose="010A0502050306030303" pitchFamily="18" charset="0"/>
              </a:rPr>
              <a:t>at</a:t>
            </a:r>
            <a:r>
              <a:rPr lang="en-CA" sz="3300" dirty="0">
                <a:latin typeface="Sylfaen" panose="010A0502050306030303" pitchFamily="18" charset="0"/>
              </a:rPr>
              <a:t> least tell us something about humans, and the human heart with its vacuum.  Furthermore, it was 3000 years ago that David penned the Psalms for the edification of the children of God onto a parchment (dried animal skin) and they read them.  And here we are, still reading them.  God preserved those psalms, those prayers, for a reason.</a:t>
            </a:r>
          </a:p>
          <a:p>
            <a:endParaRPr lang="en-CA" sz="1600" dirty="0"/>
          </a:p>
        </p:txBody>
      </p:sp>
    </p:spTree>
    <p:extLst>
      <p:ext uri="{BB962C8B-B14F-4D97-AF65-F5344CB8AC3E}">
        <p14:creationId xmlns:p14="http://schemas.microsoft.com/office/powerpoint/2010/main" val="410025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99">
              <a:defRPr/>
            </a:pPr>
            <a:r>
              <a:rPr lang="en-CA" sz="1600" dirty="0">
                <a:latin typeface="Sylfaen" panose="010A0502050306030303" pitchFamily="18" charset="0"/>
              </a:rPr>
              <a:t>The extremes in church services mirror the extremes in prayer seen in Christendom, from the passionate </a:t>
            </a:r>
            <a:r>
              <a:rPr lang="en-CA" sz="1600" i="1" dirty="0">
                <a:latin typeface="Sylfaen" panose="010A0502050306030303" pitchFamily="18" charset="0"/>
              </a:rPr>
              <a:t>service</a:t>
            </a:r>
            <a:r>
              <a:rPr lang="en-CA" sz="1600" dirty="0">
                <a:latin typeface="Sylfaen" panose="010A0502050306030303" pitchFamily="18" charset="0"/>
              </a:rPr>
              <a:t> (lively, unpredictable, disorderly, maybe wild – not good – lots of flame but what colour is it) to the very formal church service (repetitious, boring, stone dead – not good – no flame at all).   The same is true of prayer, humans range from the use of chaotic spontaneous prayer (sometimes at the expense of coherence – no one being sure about what was said) to the sole use of rote prayers </a:t>
            </a:r>
            <a:r>
              <a:rPr lang="en-CA" sz="1600" b="1" i="1" u="sng" dirty="0">
                <a:latin typeface="Sylfaen" panose="010A0502050306030303" pitchFamily="18" charset="0"/>
              </a:rPr>
              <a:t>read</a:t>
            </a:r>
            <a:r>
              <a:rPr lang="en-CA" sz="1600" dirty="0">
                <a:latin typeface="Sylfaen" panose="010A0502050306030303" pitchFamily="18" charset="0"/>
              </a:rPr>
              <a:t> as a set pieces for that Sunday in the religious calendar (thus becoming lifeless recitations).  One end of the spectrum says more emotions bring greater spiritual power with God (NO), the other seems to believe in sequences of magic words, incantations that will bring automatic attention from God (NO – the Bible is not a book of ‘spells’ that we use with a magic wand).  Both extremes are expressions, or outworkings, of human inadequacy (though in different aspects of it).  But in them we see our own tendencies &amp; inadequacies too.  Are we prone to seeking the emotional?  Are we prone to coldness?  Do our minds wander?   We find in the scriptures that our inadequacies are not new.  The disciples said “Teach us to pray” (Luke 11) and the Lord gave them the Lord’s prayer as a guide (before the Holy Spirit was given).  Paul referred to “our” infirmities (Romans 8) and declared that “we” don’t know how to pray – so we may say that he included his own human condition when it came to weakness in prayer (though he was such a man of God).  The Bible is given to such as ourselves, He gave it to us because “He knows our frame, He remembers that we are dust.” Ps 104:13   The Romans passage teaches us that God’s Spirit works </a:t>
            </a:r>
            <a:r>
              <a:rPr lang="en-CA" sz="1600" b="1" i="1" u="sng" dirty="0">
                <a:latin typeface="Sylfaen" panose="010A0502050306030303" pitchFamily="18" charset="0"/>
              </a:rPr>
              <a:t>with</a:t>
            </a:r>
            <a:r>
              <a:rPr lang="en-CA" sz="1600" dirty="0">
                <a:latin typeface="Sylfaen" panose="010A0502050306030303" pitchFamily="18" charset="0"/>
              </a:rPr>
              <a:t> us.</a:t>
            </a:r>
            <a:endParaRPr lang="en-CA" sz="2000" dirty="0">
              <a:latin typeface="Sylfaen" panose="010A0502050306030303" pitchFamily="18" charset="0"/>
            </a:endParaRPr>
          </a:p>
        </p:txBody>
      </p:sp>
    </p:spTree>
    <p:extLst>
      <p:ext uri="{BB962C8B-B14F-4D97-AF65-F5344CB8AC3E}">
        <p14:creationId xmlns:p14="http://schemas.microsoft.com/office/powerpoint/2010/main" val="1391412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99">
              <a:defRPr/>
            </a:pPr>
            <a:r>
              <a:rPr lang="en-US" sz="3700" dirty="0">
                <a:latin typeface="Sylfaen" panose="010A0502050306030303" pitchFamily="18" charset="0"/>
              </a:rPr>
              <a:t>We also have </a:t>
            </a:r>
            <a:r>
              <a:rPr lang="en-US" sz="3700" i="1" dirty="0">
                <a:latin typeface="Sylfaen" panose="010A0502050306030303" pitchFamily="18" charset="0"/>
              </a:rPr>
              <a:t>corporate</a:t>
            </a:r>
            <a:r>
              <a:rPr lang="en-US" sz="3700" dirty="0">
                <a:latin typeface="Sylfaen" panose="010A0502050306030303" pitchFamily="18" charset="0"/>
              </a:rPr>
              <a:t> expressions of sufferings &amp; pleas for deliverance in Ps 44, 60, 74, 79, &amp; 80.</a:t>
            </a:r>
          </a:p>
          <a:p>
            <a:r>
              <a:rPr lang="en-US" sz="3700" dirty="0">
                <a:latin typeface="Sylfaen" panose="010A0502050306030303" pitchFamily="18" charset="0"/>
              </a:rPr>
              <a:t>Do you have a </a:t>
            </a:r>
            <a:r>
              <a:rPr lang="en-US" sz="3700" dirty="0" err="1">
                <a:latin typeface="Sylfaen" panose="010A0502050306030303" pitchFamily="18" charset="0"/>
              </a:rPr>
              <a:t>post-it</a:t>
            </a:r>
            <a:r>
              <a:rPr lang="en-US" sz="3700" dirty="0">
                <a:latin typeface="Sylfaen" panose="010A0502050306030303" pitchFamily="18" charset="0"/>
              </a:rPr>
              <a:t> note on your night table that you may glance at, so as to be reminded of that dear one’s pain or another’s need?  The lament, however, comes </a:t>
            </a:r>
            <a:r>
              <a:rPr lang="en-US" sz="3700" dirty="0" err="1">
                <a:latin typeface="Sylfaen" panose="010A0502050306030303" pitchFamily="18" charset="0"/>
              </a:rPr>
              <a:t>from</a:t>
            </a:r>
            <a:r>
              <a:rPr lang="en-US" sz="3700" i="1" dirty="0" err="1">
                <a:latin typeface="Sylfaen" panose="010A0502050306030303" pitchFamily="18" charset="0"/>
              </a:rPr>
              <a:t>WITHIN</a:t>
            </a:r>
            <a:r>
              <a:rPr lang="en-US" sz="3700" dirty="0">
                <a:latin typeface="Sylfaen" panose="010A0502050306030303" pitchFamily="18" charset="0"/>
              </a:rPr>
              <a:t>.</a:t>
            </a:r>
          </a:p>
        </p:txBody>
      </p:sp>
    </p:spTree>
    <p:extLst>
      <p:ext uri="{BB962C8B-B14F-4D97-AF65-F5344CB8AC3E}">
        <p14:creationId xmlns:p14="http://schemas.microsoft.com/office/powerpoint/2010/main" val="855370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latin typeface="Sylfaen" panose="010A0502050306030303" pitchFamily="18" charset="0"/>
            </a:endParaRPr>
          </a:p>
          <a:p>
            <a:r>
              <a:rPr lang="en-CA" sz="3300" dirty="0">
                <a:latin typeface="Sylfaen" panose="010A0502050306030303" pitchFamily="18" charset="0"/>
              </a:rPr>
              <a:t>ALSO: </a:t>
            </a:r>
            <a:r>
              <a:rPr lang="en-CA" sz="3300" b="1" i="1" dirty="0">
                <a:latin typeface="Sylfaen" panose="010A0502050306030303" pitchFamily="18" charset="0"/>
              </a:rPr>
              <a:t>Past</a:t>
            </a:r>
            <a:r>
              <a:rPr lang="en-CA" sz="3300" dirty="0">
                <a:latin typeface="Sylfaen" panose="010A0502050306030303" pitchFamily="18" charset="0"/>
              </a:rPr>
              <a:t> (immediate past, led to the Cry), </a:t>
            </a:r>
            <a:r>
              <a:rPr lang="en-CA" sz="3300" b="1" i="1" dirty="0">
                <a:latin typeface="Sylfaen" panose="010A0502050306030303" pitchFamily="18" charset="0"/>
              </a:rPr>
              <a:t>Present</a:t>
            </a:r>
            <a:r>
              <a:rPr lang="en-CA" sz="3300" dirty="0">
                <a:latin typeface="Sylfaen" panose="010A0502050306030303" pitchFamily="18" charset="0"/>
              </a:rPr>
              <a:t> (this moment before God) and </a:t>
            </a:r>
            <a:r>
              <a:rPr lang="en-CA" sz="3300" b="1" i="1" dirty="0">
                <a:latin typeface="Sylfaen" panose="010A0502050306030303" pitchFamily="18" charset="0"/>
              </a:rPr>
              <a:t>Future</a:t>
            </a:r>
            <a:r>
              <a:rPr lang="en-CA" sz="3300" dirty="0">
                <a:latin typeface="Sylfaen" panose="010A0502050306030303" pitchFamily="18" charset="0"/>
              </a:rPr>
              <a:t> (look ahead).</a:t>
            </a:r>
          </a:p>
          <a:p>
            <a:r>
              <a:rPr lang="en-CA" sz="3300" dirty="0">
                <a:latin typeface="Sylfaen" panose="010A0502050306030303" pitchFamily="18" charset="0"/>
              </a:rPr>
              <a:t>The 8 laments have the above approximate pattern, as if David is implying “I have been here before and I know it.”  Have you ‘been here before’ when you kneel and pray?  Does it cause you heaviness (to know that you have been here before)?  Heaviness at least means that you are alive and that you care.</a:t>
            </a:r>
          </a:p>
        </p:txBody>
      </p:sp>
    </p:spTree>
    <p:extLst>
      <p:ext uri="{BB962C8B-B14F-4D97-AF65-F5344CB8AC3E}">
        <p14:creationId xmlns:p14="http://schemas.microsoft.com/office/powerpoint/2010/main" val="2203911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3EF7D-90D2-09D3-8C2E-C80F8B7B7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94554-49F2-B29B-F8E2-C57917B1C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5BD1C-88FB-4E84-7F62-88B6D3BD187D}"/>
              </a:ext>
            </a:extLst>
          </p:cNvPr>
          <p:cNvSpPr>
            <a:spLocks noGrp="1"/>
          </p:cNvSpPr>
          <p:nvPr>
            <p:ph type="body" idx="1"/>
          </p:nvPr>
        </p:nvSpPr>
        <p:spPr/>
        <p:txBody>
          <a:bodyPr/>
          <a:lstStyle/>
          <a:p>
            <a:r>
              <a:rPr lang="en-CA" sz="3300" dirty="0">
                <a:latin typeface="Sylfaen" panose="010A0502050306030303" pitchFamily="18" charset="0"/>
              </a:rPr>
              <a:t>Three for this morning.</a:t>
            </a:r>
          </a:p>
        </p:txBody>
      </p:sp>
    </p:spTree>
    <p:extLst>
      <p:ext uri="{BB962C8B-B14F-4D97-AF65-F5344CB8AC3E}">
        <p14:creationId xmlns:p14="http://schemas.microsoft.com/office/powerpoint/2010/main" val="706440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4100" dirty="0">
                <a:latin typeface="Sylfaen" panose="010A0502050306030303" pitchFamily="18" charset="0"/>
              </a:rPr>
              <a:t>Bottled up from ‘past’ or recent events,</a:t>
            </a:r>
            <a:br>
              <a:rPr lang="en-CA" sz="4100" dirty="0">
                <a:latin typeface="Sylfaen" panose="010A0502050306030303" pitchFamily="18" charset="0"/>
              </a:rPr>
            </a:br>
            <a:r>
              <a:rPr lang="en-CA" sz="4100" dirty="0">
                <a:latin typeface="Sylfaen" panose="010A0502050306030303" pitchFamily="18" charset="0"/>
              </a:rPr>
              <a:t> now coming out in an ‘inarticulate’ and very ‘succinct’ manner.  That is ok with God.</a:t>
            </a:r>
          </a:p>
        </p:txBody>
      </p:sp>
    </p:spTree>
    <p:extLst>
      <p:ext uri="{BB962C8B-B14F-4D97-AF65-F5344CB8AC3E}">
        <p14:creationId xmlns:p14="http://schemas.microsoft.com/office/powerpoint/2010/main" val="3990314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800" dirty="0">
                <a:latin typeface="Sylfaen" panose="010A0502050306030303" pitchFamily="18" charset="0"/>
              </a:rPr>
              <a:t>Ps 3: This perhaps after having just enough strength to call out “LORD” you have a long pause (and tears).  Know that the Lord Jesus heard your cry.  Know that He sees every tear.</a:t>
            </a:r>
          </a:p>
          <a:p>
            <a:r>
              <a:rPr lang="en-CA" sz="2800" dirty="0">
                <a:latin typeface="Sylfaen" panose="010A0502050306030303" pitchFamily="18" charset="0"/>
              </a:rPr>
              <a:t>Ps 13: No apparent concern with offending God. Genuine.</a:t>
            </a:r>
          </a:p>
          <a:p>
            <a:r>
              <a:rPr lang="en-CA" sz="2800" dirty="0">
                <a:latin typeface="Sylfaen" panose="010A0502050306030303" pitchFamily="18" charset="0"/>
              </a:rPr>
              <a:t>Ps 42:  A positive start but also a statement of the reality of our condition on earth (until our physical redemption).  When indeed.</a:t>
            </a:r>
            <a:endParaRPr lang="en-CA" sz="3500" dirty="0">
              <a:latin typeface="Sylfaen" panose="010A0502050306030303" pitchFamily="18" charset="0"/>
            </a:endParaRPr>
          </a:p>
        </p:txBody>
      </p:sp>
    </p:spTree>
    <p:extLst>
      <p:ext uri="{BB962C8B-B14F-4D97-AF65-F5344CB8AC3E}">
        <p14:creationId xmlns:p14="http://schemas.microsoft.com/office/powerpoint/2010/main" val="2301707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500" dirty="0">
                <a:latin typeface="Sylfaen" panose="010A0502050306030303" pitchFamily="18" charset="0"/>
              </a:rPr>
              <a:t>Seems to be a very unspiritual thing to do.  But maybe for 2026 we should decide never to complain to men and only to God.</a:t>
            </a:r>
          </a:p>
          <a:p>
            <a:r>
              <a:rPr lang="en-US" sz="3500" dirty="0">
                <a:latin typeface="Sylfaen" panose="010A0502050306030303" pitchFamily="18" charset="0"/>
              </a:rPr>
              <a:t>My father was not an emotional man but used to sometimes say “What’s eating YOU?”  Indeed, things can be “eating” us!  And yes, sometimes others see it going on in us when we do not. (Is it because we do not want to admit it to ourselves?  When Dad was right (always the case) was when I hated when he said that.)</a:t>
            </a:r>
            <a:endParaRPr lang="en-CA" sz="3500" dirty="0">
              <a:latin typeface="Sylfaen" panose="010A0502050306030303" pitchFamily="18" charset="0"/>
            </a:endParaRPr>
          </a:p>
        </p:txBody>
      </p:sp>
    </p:spTree>
    <p:extLst>
      <p:ext uri="{BB962C8B-B14F-4D97-AF65-F5344CB8AC3E}">
        <p14:creationId xmlns:p14="http://schemas.microsoft.com/office/powerpoint/2010/main" val="1301410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3300" dirty="0">
                <a:latin typeface="Sylfaen" panose="010A0502050306030303" pitchFamily="18" charset="0"/>
              </a:rPr>
              <a:t>Trouble </a:t>
            </a:r>
            <a:r>
              <a:rPr lang="en-CA" sz="3300" dirty="0" err="1">
                <a:latin typeface="Sylfaen" panose="010A0502050306030303" pitchFamily="18" charset="0"/>
              </a:rPr>
              <a:t>trouble</a:t>
            </a:r>
            <a:r>
              <a:rPr lang="en-CA" sz="3300" dirty="0">
                <a:latin typeface="Sylfaen" panose="010A0502050306030303" pitchFamily="18" charset="0"/>
              </a:rPr>
              <a:t> </a:t>
            </a:r>
            <a:r>
              <a:rPr lang="en-CA" sz="3300" dirty="0" err="1">
                <a:latin typeface="Sylfaen" panose="010A0502050306030303" pitchFamily="18" charset="0"/>
              </a:rPr>
              <a:t>trouble</a:t>
            </a:r>
            <a:r>
              <a:rPr lang="en-CA" sz="3300" dirty="0">
                <a:latin typeface="Sylfaen" panose="010A0502050306030303" pitchFamily="18" charset="0"/>
              </a:rPr>
              <a:t> …. 55 times in the Psalms</a:t>
            </a:r>
          </a:p>
          <a:p>
            <a:r>
              <a:rPr lang="en-CA" sz="3300" dirty="0">
                <a:latin typeface="Sylfaen" panose="010A0502050306030303" pitchFamily="18" charset="0"/>
              </a:rPr>
              <a:t>Jn 16:33 </a:t>
            </a:r>
            <a:r>
              <a:rPr lang="en-US" sz="3300" dirty="0">
                <a:latin typeface="Sylfaen" panose="010A0502050306030303" pitchFamily="18" charset="0"/>
              </a:rPr>
              <a:t>KJV “These things I have spoken unto you, that in Me ye might have peace. In this world you shall have trouble (tribulation) but be of good cheer, I have overcome the world.”  David has not overcome, Jesus has.</a:t>
            </a:r>
            <a:endParaRPr lang="en-CA" sz="3300" dirty="0">
              <a:latin typeface="Sylfaen" panose="010A0502050306030303" pitchFamily="18" charset="0"/>
            </a:endParaRPr>
          </a:p>
        </p:txBody>
      </p:sp>
    </p:spTree>
    <p:extLst>
      <p:ext uri="{BB962C8B-B14F-4D97-AF65-F5344CB8AC3E}">
        <p14:creationId xmlns:p14="http://schemas.microsoft.com/office/powerpoint/2010/main" val="739789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4100" dirty="0">
                <a:latin typeface="Sylfaen" panose="010A0502050306030303" pitchFamily="18" charset="0"/>
              </a:rPr>
              <a:t>Repeat “How long, how long, how long…. ” - yes 15 times in the Psalms.  Did I start to irritate you with that?  Jesus said to knock on the door of the judge in the middle of the night (Luke 18), which we would certainly dare </a:t>
            </a:r>
            <a:r>
              <a:rPr lang="en-CA" sz="4100" b="1" dirty="0">
                <a:latin typeface="Sylfaen" panose="010A0502050306030303" pitchFamily="18" charset="0"/>
              </a:rPr>
              <a:t>not</a:t>
            </a:r>
            <a:r>
              <a:rPr lang="en-CA" sz="4100" dirty="0">
                <a:latin typeface="Sylfaen" panose="010A0502050306030303" pitchFamily="18" charset="0"/>
              </a:rPr>
              <a:t> do, to door on the personal home of a NS magistrate.  BE importunate in prayer (think of the </a:t>
            </a:r>
            <a:r>
              <a:rPr lang="en-CA" sz="4100" i="1" dirty="0">
                <a:latin typeface="Sylfaen" panose="010A0502050306030303" pitchFamily="18" charset="0"/>
              </a:rPr>
              <a:t>port</a:t>
            </a:r>
            <a:r>
              <a:rPr lang="en-CA" sz="4100" dirty="0">
                <a:latin typeface="Sylfaen" panose="010A0502050306030303" pitchFamily="18" charset="0"/>
              </a:rPr>
              <a:t> root, meaning opening in the coastline or door, we know the word opportunity very well, </a:t>
            </a:r>
            <a:r>
              <a:rPr lang="en-CA" sz="4100" dirty="0" err="1">
                <a:latin typeface="Sylfaen" panose="010A0502050306030303" pitchFamily="18" charset="0"/>
              </a:rPr>
              <a:t>ob</a:t>
            </a:r>
            <a:r>
              <a:rPr lang="en-CA" sz="4100" dirty="0">
                <a:latin typeface="Sylfaen" panose="010A0502050306030303" pitchFamily="18" charset="0"/>
              </a:rPr>
              <a:t> meaning toward).  Be importunate toward the Judge of all the earth.</a:t>
            </a:r>
          </a:p>
          <a:p>
            <a:endParaRPr lang="en-CA" sz="4100" dirty="0">
              <a:latin typeface="Sylfaen" panose="010A0502050306030303" pitchFamily="18" charset="0"/>
            </a:endParaRPr>
          </a:p>
        </p:txBody>
      </p:sp>
    </p:spTree>
    <p:extLst>
      <p:ext uri="{BB962C8B-B14F-4D97-AF65-F5344CB8AC3E}">
        <p14:creationId xmlns:p14="http://schemas.microsoft.com/office/powerpoint/2010/main" val="3633940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4500" dirty="0">
                <a:latin typeface="Sylfaen" panose="010A0502050306030303" pitchFamily="18" charset="0"/>
              </a:rPr>
              <a:t>Tears – what an odd ‘food’.  One, it seems,  that we humans must have in our diet sometimes.</a:t>
            </a:r>
          </a:p>
        </p:txBody>
      </p:sp>
    </p:spTree>
    <p:extLst>
      <p:ext uri="{BB962C8B-B14F-4D97-AF65-F5344CB8AC3E}">
        <p14:creationId xmlns:p14="http://schemas.microsoft.com/office/powerpoint/2010/main" val="3592881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99">
              <a:defRPr/>
            </a:pPr>
            <a:r>
              <a:rPr lang="en-CA" sz="3100" dirty="0">
                <a:latin typeface="Sylfaen" panose="010A0502050306030303" pitchFamily="18" charset="0"/>
              </a:rPr>
              <a:t>Remember the happy sound when the fax machine made the connection?  </a:t>
            </a:r>
            <a:r>
              <a:rPr lang="en-CA" sz="3100" dirty="0" err="1">
                <a:latin typeface="Sylfaen" panose="010A0502050306030303" pitchFamily="18" charset="0"/>
              </a:rPr>
              <a:t>Aaaah</a:t>
            </a:r>
            <a:r>
              <a:rPr lang="en-CA" sz="3100" dirty="0">
                <a:latin typeface="Sylfaen" panose="010A0502050306030303" pitchFamily="18" charset="0"/>
              </a:rPr>
              <a:t>…the smell of white-out and the singing of the fax machine (not flowers and birds but….) !  It was a reassuring sound.  You are ‘on-line’ with God now and you know it!  The cry was just a cry.  Maybe a bit ashamed of your complaint? You’re ‘on-line’ now!  The soul connection can be a confession. The soul connection can be expression of trust or an acknowledgement of Who is in control.</a:t>
            </a:r>
          </a:p>
          <a:p>
            <a:endParaRPr lang="en-CA" dirty="0">
              <a:latin typeface="Sylfaen" panose="010A0502050306030303" pitchFamily="18" charset="0"/>
            </a:endParaRPr>
          </a:p>
          <a:p>
            <a:endParaRPr lang="en-CA" dirty="0">
              <a:latin typeface="Sylfaen" panose="010A0502050306030303" pitchFamily="18" charset="0"/>
            </a:endParaRPr>
          </a:p>
        </p:txBody>
      </p:sp>
    </p:spTree>
    <p:extLst>
      <p:ext uri="{BB962C8B-B14F-4D97-AF65-F5344CB8AC3E}">
        <p14:creationId xmlns:p14="http://schemas.microsoft.com/office/powerpoint/2010/main" val="1853386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900" dirty="0">
                <a:latin typeface="Sylfaen" panose="010A0502050306030303" pitchFamily="18" charset="0"/>
              </a:rPr>
              <a:t>We had (1) The </a:t>
            </a:r>
            <a:r>
              <a:rPr lang="en-CA" sz="2900" b="1" i="1" dirty="0">
                <a:latin typeface="Sylfaen" panose="010A0502050306030303" pitchFamily="18" charset="0"/>
              </a:rPr>
              <a:t>Cry</a:t>
            </a:r>
            <a:r>
              <a:rPr lang="en-CA" sz="2900" dirty="0">
                <a:latin typeface="Sylfaen" panose="010A0502050306030303" pitchFamily="18" charset="0"/>
              </a:rPr>
              <a:t> …. then (2) The </a:t>
            </a:r>
            <a:r>
              <a:rPr lang="en-CA" sz="2900" b="1" i="1" dirty="0">
                <a:latin typeface="Sylfaen" panose="010A0502050306030303" pitchFamily="18" charset="0"/>
              </a:rPr>
              <a:t>Complaint</a:t>
            </a:r>
            <a:r>
              <a:rPr lang="en-CA" sz="2900" dirty="0">
                <a:latin typeface="Sylfaen" panose="010A0502050306030303" pitchFamily="18" charset="0"/>
              </a:rPr>
              <a:t>…. </a:t>
            </a:r>
            <a:br>
              <a:rPr lang="en-CA" sz="2900" dirty="0">
                <a:latin typeface="Sylfaen" panose="010A0502050306030303" pitchFamily="18" charset="0"/>
              </a:rPr>
            </a:br>
            <a:r>
              <a:rPr lang="en-CA" sz="2900" dirty="0">
                <a:latin typeface="Sylfaen" panose="010A0502050306030303" pitchFamily="18" charset="0"/>
              </a:rPr>
              <a:t>now as we start (3) The Connection …. two of our lament Psalms start with </a:t>
            </a:r>
            <a:r>
              <a:rPr lang="en-CA" sz="2900" b="1" i="1" dirty="0">
                <a:latin typeface="Sylfaen" panose="010A0502050306030303" pitchFamily="18" charset="0"/>
              </a:rPr>
              <a:t>BUT</a:t>
            </a:r>
            <a:r>
              <a:rPr lang="en-CA" sz="2900" dirty="0">
                <a:latin typeface="Sylfaen" panose="010A0502050306030303" pitchFamily="18" charset="0"/>
              </a:rPr>
              <a:t>….  (Good!  Not stuck in swamp of Crying &amp; Complaining).</a:t>
            </a:r>
          </a:p>
          <a:p>
            <a:pPr marL="0" indent="0">
              <a:buNone/>
            </a:pPr>
            <a:endParaRPr lang="en-CA" sz="2900" dirty="0">
              <a:latin typeface="Sylfaen" panose="010A0502050306030303" pitchFamily="18" charset="0"/>
            </a:endParaRPr>
          </a:p>
          <a:p>
            <a:r>
              <a:rPr lang="en-CA" sz="2900" dirty="0">
                <a:latin typeface="Sylfaen" panose="010A0502050306030303" pitchFamily="18" charset="0"/>
              </a:rPr>
              <a:t>CONNECTION via ….. ‘</a:t>
            </a:r>
            <a:r>
              <a:rPr lang="en-CA" sz="2900" b="1" i="1" dirty="0">
                <a:solidFill>
                  <a:srgbClr val="FF0000"/>
                </a:solidFill>
                <a:latin typeface="Sylfaen" panose="010A0502050306030303" pitchFamily="18" charset="0"/>
              </a:rPr>
              <a:t>Reminder to self</a:t>
            </a:r>
            <a:r>
              <a:rPr lang="en-CA" sz="2900" i="1" dirty="0">
                <a:solidFill>
                  <a:srgbClr val="FF0000"/>
                </a:solidFill>
                <a:latin typeface="Sylfaen" panose="010A0502050306030303" pitchFamily="18" charset="0"/>
              </a:rPr>
              <a:t>’</a:t>
            </a:r>
            <a:r>
              <a:rPr lang="en-CA" sz="2900" dirty="0">
                <a:latin typeface="Sylfaen" panose="010A0502050306030303" pitchFamily="18" charset="0"/>
              </a:rPr>
              <a:t> of realities - invisible shield, invisible touch (Psalm 3).</a:t>
            </a:r>
          </a:p>
          <a:p>
            <a:r>
              <a:rPr lang="en-CA" sz="2900" dirty="0">
                <a:latin typeface="Sylfaen" panose="010A0502050306030303" pitchFamily="18" charset="0"/>
              </a:rPr>
              <a:t>Sometimes Mom would say “Chin up!” and literally lift up my chin.</a:t>
            </a:r>
          </a:p>
          <a:p>
            <a:endParaRPr lang="en-CA" sz="2900" dirty="0">
              <a:latin typeface="Sylfaen" panose="010A0502050306030303" pitchFamily="18" charset="0"/>
            </a:endParaRPr>
          </a:p>
          <a:p>
            <a:r>
              <a:rPr lang="en-CA" sz="2900" dirty="0">
                <a:latin typeface="Sylfaen" panose="010A0502050306030303" pitchFamily="18" charset="0"/>
              </a:rPr>
              <a:t>CONNECTION via ….. ‘</a:t>
            </a:r>
            <a:r>
              <a:rPr lang="en-CA" sz="2900" b="1" i="1" dirty="0">
                <a:latin typeface="Sylfaen" panose="010A0502050306030303" pitchFamily="18" charset="0"/>
              </a:rPr>
              <a:t>Reminder to self</a:t>
            </a:r>
            <a:r>
              <a:rPr lang="en-CA" sz="2900" dirty="0">
                <a:latin typeface="Sylfaen" panose="010A0502050306030303" pitchFamily="18" charset="0"/>
              </a:rPr>
              <a:t>’ of past trusting (Psalm 13).  (How forgetful we are!)</a:t>
            </a:r>
          </a:p>
          <a:p>
            <a:endParaRPr lang="en-CA" sz="2000" dirty="0">
              <a:latin typeface="Sylfaen" panose="010A0502050306030303" pitchFamily="18" charset="0"/>
            </a:endParaRPr>
          </a:p>
        </p:txBody>
      </p:sp>
    </p:spTree>
    <p:extLst>
      <p:ext uri="{BB962C8B-B14F-4D97-AF65-F5344CB8AC3E}">
        <p14:creationId xmlns:p14="http://schemas.microsoft.com/office/powerpoint/2010/main" val="22660484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900" dirty="0">
                <a:latin typeface="Sylfaen" panose="010A0502050306030303" pitchFamily="18" charset="0"/>
              </a:rPr>
              <a:t>COMFORT HAS COME!  Interesting that David remembers that he had the blessing of going to church.  Maybe he stopped going and is asking himself why he had done that (stopped).  David seems to be confessing something </a:t>
            </a:r>
            <a:r>
              <a:rPr lang="en-CA" sz="2900" i="1" dirty="0">
                <a:latin typeface="Sylfaen" panose="010A0502050306030303" pitchFamily="18" charset="0"/>
              </a:rPr>
              <a:t>to himself</a:t>
            </a:r>
            <a:r>
              <a:rPr lang="en-CA" sz="2900" dirty="0">
                <a:latin typeface="Sylfaen" panose="010A0502050306030303" pitchFamily="18" charset="0"/>
              </a:rPr>
              <a:t>, but before God.  David </a:t>
            </a:r>
            <a:r>
              <a:rPr lang="en-CA" sz="2900" i="1" dirty="0">
                <a:latin typeface="Sylfaen" panose="010A0502050306030303" pitchFamily="18" charset="0"/>
              </a:rPr>
              <a:t>asks himself questions</a:t>
            </a:r>
            <a:r>
              <a:rPr lang="en-CA" sz="2900" dirty="0">
                <a:latin typeface="Sylfaen" panose="010A0502050306030303" pitchFamily="18" charset="0"/>
              </a:rPr>
              <a:t> (soul searching), but before God.  David seems to </a:t>
            </a:r>
            <a:r>
              <a:rPr lang="en-CA" sz="2900" i="1" dirty="0">
                <a:latin typeface="Sylfaen" panose="010A0502050306030303" pitchFamily="18" charset="0"/>
              </a:rPr>
              <a:t>instruct himself</a:t>
            </a:r>
            <a:r>
              <a:rPr lang="en-CA" sz="2900" dirty="0">
                <a:latin typeface="Sylfaen" panose="010A0502050306030303" pitchFamily="18" charset="0"/>
              </a:rPr>
              <a:t>, but with God listening in.</a:t>
            </a:r>
          </a:p>
          <a:p>
            <a:endParaRPr lang="en-CA" sz="1800" dirty="0">
              <a:latin typeface="Sylfaen" panose="010A0502050306030303" pitchFamily="18" charset="0"/>
            </a:endParaRPr>
          </a:p>
        </p:txBody>
      </p:sp>
    </p:spTree>
    <p:extLst>
      <p:ext uri="{BB962C8B-B14F-4D97-AF65-F5344CB8AC3E}">
        <p14:creationId xmlns:p14="http://schemas.microsoft.com/office/powerpoint/2010/main" val="2035995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403008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3700" dirty="0">
                <a:latin typeface="Sylfaen" panose="010A0502050306030303" pitchFamily="18" charset="0"/>
              </a:rPr>
              <a:t>No details of the need are expressed here in human words (as per Romans 8) here in this Ps 3 petition, but the audible crying brings a wonderful result: ‘Now I can sleep.’  Not the sleep of death (see Ps 13), not utter insensibility, this kind of Psalm 3 sleep is the wonderful sleep of the heart and mind that is at peace.</a:t>
            </a:r>
          </a:p>
        </p:txBody>
      </p:sp>
    </p:spTree>
    <p:extLst>
      <p:ext uri="{BB962C8B-B14F-4D97-AF65-F5344CB8AC3E}">
        <p14:creationId xmlns:p14="http://schemas.microsoft.com/office/powerpoint/2010/main" val="941844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4500" dirty="0">
                <a:latin typeface="Sylfaen" panose="010A0502050306030303" pitchFamily="18" charset="0"/>
              </a:rPr>
              <a:t>Three Potential Problems presented here:</a:t>
            </a:r>
          </a:p>
          <a:p>
            <a:r>
              <a:rPr lang="en-CA" sz="4500" dirty="0">
                <a:latin typeface="Sylfaen" panose="010A0502050306030303" pitchFamily="18" charset="0"/>
              </a:rPr>
              <a:t>Eyes that ‘see’ darkness?  Not good.</a:t>
            </a:r>
          </a:p>
          <a:p>
            <a:r>
              <a:rPr lang="en-CA" sz="4500" dirty="0">
                <a:latin typeface="Sylfaen" panose="010A0502050306030303" pitchFamily="18" charset="0"/>
              </a:rPr>
              <a:t>Sleep that is death?  Not good.</a:t>
            </a:r>
          </a:p>
          <a:p>
            <a:r>
              <a:rPr lang="en-CA" sz="4500" dirty="0">
                <a:latin typeface="Sylfaen" panose="010A0502050306030303" pitchFamily="18" charset="0"/>
              </a:rPr>
              <a:t>Enemies that prevail?  Not good.</a:t>
            </a:r>
          </a:p>
          <a:p>
            <a:r>
              <a:rPr lang="en-CA" sz="4500" dirty="0">
                <a:latin typeface="Sylfaen" panose="010A0502050306030303" pitchFamily="18" charset="0"/>
              </a:rPr>
              <a:t>ALL SUCH ARE BROUGHT TO GOD.</a:t>
            </a:r>
          </a:p>
        </p:txBody>
      </p:sp>
    </p:spTree>
    <p:extLst>
      <p:ext uri="{BB962C8B-B14F-4D97-AF65-F5344CB8AC3E}">
        <p14:creationId xmlns:p14="http://schemas.microsoft.com/office/powerpoint/2010/main" val="1917844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3700" dirty="0">
                <a:latin typeface="Sylfaen" panose="010A0502050306030303" pitchFamily="18" charset="0"/>
              </a:rPr>
              <a:t>Psalm 42 here has two implied ‘petitions’, situations that should not be allowed to continue, unresolved:</a:t>
            </a:r>
            <a:br>
              <a:rPr lang="en-CA" sz="3700" dirty="0">
                <a:latin typeface="Sylfaen" panose="010A0502050306030303" pitchFamily="18" charset="0"/>
              </a:rPr>
            </a:br>
            <a:r>
              <a:rPr lang="en-CA" sz="3700" b="1" i="1" dirty="0">
                <a:latin typeface="Sylfaen" panose="010A0502050306030303" pitchFamily="18" charset="0"/>
              </a:rPr>
              <a:t>(1)</a:t>
            </a:r>
            <a:r>
              <a:rPr lang="en-CA" sz="3700" dirty="0">
                <a:latin typeface="Sylfaen" panose="010A0502050306030303" pitchFamily="18" charset="0"/>
              </a:rPr>
              <a:t> a matter involving pain. What kind?  Which one is in fact the worse, spiritual pain or physical pain?</a:t>
            </a:r>
          </a:p>
          <a:p>
            <a:r>
              <a:rPr lang="en-CA" sz="3700" b="1" i="1" dirty="0">
                <a:latin typeface="Sylfaen" panose="010A0502050306030303" pitchFamily="18" charset="0"/>
              </a:rPr>
              <a:t>(2)</a:t>
            </a:r>
            <a:r>
              <a:rPr lang="en-CA" sz="3700" dirty="0">
                <a:latin typeface="Sylfaen" panose="010A0502050306030303" pitchFamily="18" charset="0"/>
              </a:rPr>
              <a:t> a matter involving humiliation, know that our God is One who is concerned with honour.</a:t>
            </a:r>
          </a:p>
        </p:txBody>
      </p:sp>
    </p:spTree>
    <p:extLst>
      <p:ext uri="{BB962C8B-B14F-4D97-AF65-F5344CB8AC3E}">
        <p14:creationId xmlns:p14="http://schemas.microsoft.com/office/powerpoint/2010/main" val="2174988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99">
              <a:defRPr/>
            </a:pPr>
            <a:r>
              <a:rPr lang="en-CA" sz="2800" dirty="0">
                <a:latin typeface="Sylfaen" panose="010A0502050306030303" pitchFamily="18" charset="0"/>
              </a:rPr>
              <a:t>Laments often end with some kind of ‘VOW’ or expression of godly determination.  </a:t>
            </a:r>
            <a:r>
              <a:rPr lang="en-US" sz="2800" dirty="0">
                <a:latin typeface="Sylfaen" panose="010A0502050306030303" pitchFamily="18" charset="0"/>
              </a:rPr>
              <a:t>Note: David has ‘been here before’ as well.  (Trying again?)</a:t>
            </a:r>
          </a:p>
          <a:p>
            <a:pPr defTabSz="931499">
              <a:defRPr/>
            </a:pPr>
            <a:r>
              <a:rPr lang="en-CA" sz="2800" dirty="0">
                <a:latin typeface="Sylfaen" panose="010A0502050306030303" pitchFamily="18" charset="0"/>
              </a:rPr>
              <a:t>* Avoid New Year’s Resolutions.  We live by grace.  Our strength and hope are in the Lord.</a:t>
            </a:r>
          </a:p>
          <a:p>
            <a:pPr defTabSz="931499">
              <a:defRPr/>
            </a:pPr>
            <a:r>
              <a:rPr lang="en-US" sz="2800" dirty="0">
                <a:latin typeface="Sylfaen" panose="010A0502050306030303" pitchFamily="18" charset="0"/>
              </a:rPr>
              <a:t>WHAT WILL YOUR 2026 BE LIKE ??  WHAT DO YOU</a:t>
            </a:r>
            <a:r>
              <a:rPr lang="en-US" sz="2800" i="1" dirty="0">
                <a:latin typeface="Sylfaen" panose="010A0502050306030303" pitchFamily="18" charset="0"/>
              </a:rPr>
              <a:t>WANT</a:t>
            </a:r>
            <a:r>
              <a:rPr lang="en-US" sz="2800" dirty="0">
                <a:latin typeface="Sylfaen" panose="010A0502050306030303" pitchFamily="18" charset="0"/>
              </a:rPr>
              <a:t>  IT TO BE LIKE?  WHAT IS YOUR HEART’S DESIRE?  GROW IN GRACE?</a:t>
            </a:r>
          </a:p>
          <a:p>
            <a:pPr defTabSz="931499">
              <a:defRPr/>
            </a:pPr>
            <a:r>
              <a:rPr lang="en-US" sz="2800" dirty="0">
                <a:latin typeface="Sylfaen" panose="010A0502050306030303" pitchFamily="18" charset="0"/>
              </a:rPr>
              <a:t>* Let us consider a few closing verses to Laments, some reminders of ‘options’.</a:t>
            </a:r>
          </a:p>
          <a:p>
            <a:endParaRPr lang="en-CA" sz="2400" dirty="0">
              <a:latin typeface="Sylfaen" panose="010A0502050306030303" pitchFamily="18" charset="0"/>
            </a:endParaRPr>
          </a:p>
        </p:txBody>
      </p:sp>
    </p:spTree>
    <p:extLst>
      <p:ext uri="{BB962C8B-B14F-4D97-AF65-F5344CB8AC3E}">
        <p14:creationId xmlns:p14="http://schemas.microsoft.com/office/powerpoint/2010/main" val="3632184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4100" dirty="0">
                <a:latin typeface="Sylfaen" panose="010A0502050306030303" pitchFamily="18" charset="0"/>
              </a:rPr>
              <a:t>I WILL NOT BE AFRAID.  By the grace of God I choose not to be paralysed.</a:t>
            </a:r>
          </a:p>
        </p:txBody>
      </p:sp>
    </p:spTree>
    <p:extLst>
      <p:ext uri="{BB962C8B-B14F-4D97-AF65-F5344CB8AC3E}">
        <p14:creationId xmlns:p14="http://schemas.microsoft.com/office/powerpoint/2010/main" val="479198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4100" dirty="0">
                <a:latin typeface="Sylfaen" panose="010A0502050306030303" pitchFamily="18" charset="0"/>
              </a:rPr>
              <a:t>I WILL SING. “…Singing and making melody in your heart to the Lord” (Eph 5:19).  Not so difficult right?  Especially here with others!   And don’t forsake the assembling of yourselves together but encourage one another, and so much the more as ye see the day approaching (Heb 10:25).</a:t>
            </a:r>
            <a:endParaRPr lang="en-CA" sz="4500" dirty="0">
              <a:latin typeface="Sylfaen" panose="010A0502050306030303" pitchFamily="18" charset="0"/>
            </a:endParaRPr>
          </a:p>
        </p:txBody>
      </p:sp>
    </p:spTree>
    <p:extLst>
      <p:ext uri="{BB962C8B-B14F-4D97-AF65-F5344CB8AC3E}">
        <p14:creationId xmlns:p14="http://schemas.microsoft.com/office/powerpoint/2010/main" val="3933369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100" dirty="0">
                <a:latin typeface="Sylfaen" panose="010A0502050306030303" pitchFamily="18" charset="0"/>
              </a:rPr>
              <a:t>I WILL PRAISE.   Odd to ‘promise’ to praise?  Like many things within the Christian experience (such as faith), praise is partly from the heart and partly from the head. (Praise will also help you keep your head.)</a:t>
            </a:r>
            <a:endParaRPr lang="en-US" sz="3700" dirty="0">
              <a:latin typeface="Sylfaen" panose="010A0502050306030303" pitchFamily="18" charset="0"/>
            </a:endParaRPr>
          </a:p>
          <a:p>
            <a:endParaRPr lang="en-CA" sz="2900" dirty="0"/>
          </a:p>
        </p:txBody>
      </p:sp>
    </p:spTree>
    <p:extLst>
      <p:ext uri="{BB962C8B-B14F-4D97-AF65-F5344CB8AC3E}">
        <p14:creationId xmlns:p14="http://schemas.microsoft.com/office/powerpoint/2010/main" val="2187231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3700" dirty="0">
                <a:latin typeface="Sylfaen" panose="010A0502050306030303" pitchFamily="18" charset="0"/>
              </a:rPr>
              <a:t>We well know about mental discipline in learning.  We know about physical discipline in weight lifting.  Why do we tend to discount the idea of spiritual discipline(s)?</a:t>
            </a:r>
          </a:p>
          <a:p>
            <a:r>
              <a:rPr lang="en-CA" sz="3700" dirty="0">
                <a:latin typeface="Sylfaen" panose="010A0502050306030303" pitchFamily="18" charset="0"/>
              </a:rPr>
              <a:t>Asking a Luke 11?  No?  Why not?  Are you trying?  Are you not a disciple?   </a:t>
            </a:r>
          </a:p>
          <a:p>
            <a:r>
              <a:rPr lang="en-CA" sz="3700" dirty="0">
                <a:latin typeface="Sylfaen" panose="010A0502050306030303" pitchFamily="18" charset="0"/>
              </a:rPr>
              <a:t>Asking a Romans 8?  Do you not have need of God’s Holy Spirit?</a:t>
            </a:r>
          </a:p>
          <a:p>
            <a:r>
              <a:rPr lang="en-CA" sz="3700" dirty="0">
                <a:latin typeface="Sylfaen" panose="010A0502050306030303" pitchFamily="18" charset="0"/>
              </a:rPr>
              <a:t>May 2026 be different for you and for me.</a:t>
            </a:r>
          </a:p>
        </p:txBody>
      </p:sp>
    </p:spTree>
    <p:extLst>
      <p:ext uri="{BB962C8B-B14F-4D97-AF65-F5344CB8AC3E}">
        <p14:creationId xmlns:p14="http://schemas.microsoft.com/office/powerpoint/2010/main" val="2997862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99">
              <a:defRPr/>
            </a:pPr>
            <a:r>
              <a:rPr lang="en-US" sz="2900" dirty="0">
                <a:latin typeface="Sylfaen" panose="010A0502050306030303" pitchFamily="18" charset="0"/>
              </a:rPr>
              <a:t>We of all people should know that the role of </a:t>
            </a:r>
            <a:r>
              <a:rPr lang="en-US" sz="2900" b="1" i="1" dirty="0">
                <a:latin typeface="Sylfaen" panose="010A0502050306030303" pitchFamily="18" charset="0"/>
              </a:rPr>
              <a:t>perception</a:t>
            </a:r>
            <a:r>
              <a:rPr lang="en-US" sz="2900" dirty="0">
                <a:latin typeface="Sylfaen" panose="010A0502050306030303" pitchFamily="18" charset="0"/>
              </a:rPr>
              <a:t> is great.</a:t>
            </a:r>
            <a:endParaRPr lang="en-CA" sz="2900" dirty="0">
              <a:latin typeface="Sylfaen" panose="010A0502050306030303" pitchFamily="18" charset="0"/>
            </a:endParaRPr>
          </a:p>
        </p:txBody>
      </p:sp>
    </p:spTree>
    <p:extLst>
      <p:ext uri="{BB962C8B-B14F-4D97-AF65-F5344CB8AC3E}">
        <p14:creationId xmlns:p14="http://schemas.microsoft.com/office/powerpoint/2010/main" val="4203617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600" dirty="0"/>
          </a:p>
        </p:txBody>
      </p:sp>
    </p:spTree>
    <p:extLst>
      <p:ext uri="{BB962C8B-B14F-4D97-AF65-F5344CB8AC3E}">
        <p14:creationId xmlns:p14="http://schemas.microsoft.com/office/powerpoint/2010/main" val="1964110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4B23EACA-47EE-4BA3-88FE-9DAC65DBFFEA}" type="datetimeFigureOut">
              <a:rPr lang="en-CA" smtClean="0"/>
              <a:t>2025-12-30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2005497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4B23EACA-47EE-4BA3-88FE-9DAC65DBFFEA}" type="datetimeFigureOut">
              <a:rPr lang="en-CA" smtClean="0"/>
              <a:t>2025-12-30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4189183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23EACA-47EE-4BA3-88FE-9DAC65DBFFEA}" type="datetimeFigureOut">
              <a:rPr lang="en-CA" smtClean="0"/>
              <a:t>2025-12-30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214607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4B23EACA-47EE-4BA3-88FE-9DAC65DBFFEA}" type="datetimeFigureOut">
              <a:rPr lang="en-CA" smtClean="0"/>
              <a:t>2025-12-30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384808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4B23EACA-47EE-4BA3-88FE-9DAC65DBFFEA}" type="datetimeFigureOut">
              <a:rPr lang="en-CA" smtClean="0"/>
              <a:t>2025-12-30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28070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4B23EACA-47EE-4BA3-88FE-9DAC65DBFFEA}" type="datetimeFigureOut">
              <a:rPr lang="en-CA" smtClean="0"/>
              <a:t>2025-12-30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50276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3EACA-47EE-4BA3-88FE-9DAC65DBFFEA}" type="datetimeFigureOut">
              <a:rPr lang="en-CA" smtClean="0"/>
              <a:t>2025-12-30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2116161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3EACA-47EE-4BA3-88FE-9DAC65DBFFEA}" type="datetimeFigureOut">
              <a:rPr lang="en-CA" smtClean="0"/>
              <a:t>2025-12-30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451429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23EACA-47EE-4BA3-88FE-9DAC65DBFFEA}" type="datetimeFigureOut">
              <a:rPr lang="en-CA" smtClean="0"/>
              <a:t>2025-12-30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2197790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4B23EACA-47EE-4BA3-88FE-9DAC65DBFFEA}" type="datetimeFigureOut">
              <a:rPr lang="en-CA" smtClean="0"/>
              <a:t>2025-12-30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80985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4B23EACA-47EE-4BA3-88FE-9DAC65DBFFEA}" type="datetimeFigureOut">
              <a:rPr lang="en-CA" smtClean="0"/>
              <a:t>2025-12-30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824A620-D4C0-427F-B990-50385E6187C0}" type="slidenum">
              <a:rPr lang="en-CA" smtClean="0"/>
              <a:t>‹#›</a:t>
            </a:fld>
            <a:endParaRPr lang="en-CA"/>
          </a:p>
        </p:txBody>
      </p:sp>
    </p:spTree>
    <p:extLst>
      <p:ext uri="{BB962C8B-B14F-4D97-AF65-F5344CB8AC3E}">
        <p14:creationId xmlns:p14="http://schemas.microsoft.com/office/powerpoint/2010/main" val="365327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3EACA-47EE-4BA3-88FE-9DAC65DBFFEA}" type="datetimeFigureOut">
              <a:rPr lang="en-CA" smtClean="0"/>
              <a:t>2025-12-30</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4A620-D4C0-427F-B990-50385E6187C0}" type="slidenum">
              <a:rPr lang="en-CA" smtClean="0"/>
              <a:t>‹#›</a:t>
            </a:fld>
            <a:endParaRPr lang="en-CA"/>
          </a:p>
        </p:txBody>
      </p:sp>
    </p:spTree>
    <p:extLst>
      <p:ext uri="{BB962C8B-B14F-4D97-AF65-F5344CB8AC3E}">
        <p14:creationId xmlns:p14="http://schemas.microsoft.com/office/powerpoint/2010/main" val="1399577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1903274"/>
            <a:ext cx="5562600" cy="1754326"/>
          </a:xfrm>
          <a:prstGeom prst="rect">
            <a:avLst/>
          </a:prstGeom>
          <a:noFill/>
        </p:spPr>
        <p:txBody>
          <a:bodyPr wrap="square" rtlCol="0">
            <a:spAutoFit/>
          </a:bodyPr>
          <a:lstStyle/>
          <a:p>
            <a:pPr algn="ctr"/>
            <a:r>
              <a:rPr lang="en-US" sz="5400" b="1" cap="small" dirty="0">
                <a:latin typeface="Century Schoolbook" panose="02040604050505020304" pitchFamily="18" charset="0"/>
              </a:rPr>
              <a:t> Three Psalms of Lament</a:t>
            </a:r>
            <a:endParaRPr lang="en-CA" sz="4000" cap="small" dirty="0">
              <a:latin typeface="Century Schoolbook" panose="02040604050505020304" pitchFamily="18" charset="0"/>
            </a:endParaRPr>
          </a:p>
        </p:txBody>
      </p:sp>
      <p:sp>
        <p:nvSpPr>
          <p:cNvPr id="5" name="TextBox 4"/>
          <p:cNvSpPr txBox="1"/>
          <p:nvPr/>
        </p:nvSpPr>
        <p:spPr>
          <a:xfrm>
            <a:off x="5867400" y="5638800"/>
            <a:ext cx="2667000" cy="738664"/>
          </a:xfrm>
          <a:prstGeom prst="rect">
            <a:avLst/>
          </a:prstGeom>
          <a:noFill/>
        </p:spPr>
        <p:txBody>
          <a:bodyPr wrap="square" rtlCol="0">
            <a:spAutoFit/>
          </a:bodyPr>
          <a:lstStyle/>
          <a:p>
            <a:pPr algn="r"/>
            <a:r>
              <a:rPr lang="en-US" sz="1400" b="1" dirty="0">
                <a:latin typeface="Sylfaen" panose="010A0502050306030303" pitchFamily="18" charset="0"/>
              </a:rPr>
              <a:t>Northbrook Bible Chapel</a:t>
            </a:r>
            <a:br>
              <a:rPr lang="en-US" sz="1400" dirty="0">
                <a:latin typeface="Sylfaen" panose="010A0502050306030303" pitchFamily="18" charset="0"/>
              </a:rPr>
            </a:br>
            <a:r>
              <a:rPr lang="en-US" sz="1400" dirty="0">
                <a:latin typeface="Sylfaen" panose="010A0502050306030303" pitchFamily="18" charset="0"/>
              </a:rPr>
              <a:t>Sunday AM, Dec 28, 2025</a:t>
            </a:r>
          </a:p>
          <a:p>
            <a:pPr algn="r"/>
            <a:r>
              <a:rPr lang="en-US" sz="1400" dirty="0">
                <a:latin typeface="Sylfaen" panose="010A0502050306030303" pitchFamily="18" charset="0"/>
              </a:rPr>
              <a:t>davidhansen.peng@gmail.com</a:t>
            </a:r>
            <a:endParaRPr lang="en-CA" sz="1400" dirty="0">
              <a:latin typeface="Sylfaen" panose="010A0502050306030303" pitchFamily="18" charset="0"/>
            </a:endParaRPr>
          </a:p>
        </p:txBody>
      </p:sp>
      <p:sp>
        <p:nvSpPr>
          <p:cNvPr id="2" name="Frame 1">
            <a:extLst>
              <a:ext uri="{FF2B5EF4-FFF2-40B4-BE49-F238E27FC236}">
                <a16:creationId xmlns:a16="http://schemas.microsoft.com/office/drawing/2014/main" id="{CE084888-0A42-829D-4AB0-9364C00FE214}"/>
              </a:ext>
            </a:extLst>
          </p:cNvPr>
          <p:cNvSpPr/>
          <p:nvPr/>
        </p:nvSpPr>
        <p:spPr>
          <a:xfrm>
            <a:off x="1562100" y="1392704"/>
            <a:ext cx="6019800" cy="2819400"/>
          </a:xfrm>
          <a:prstGeom prst="frame">
            <a:avLst>
              <a:gd name="adj1" fmla="val 3350"/>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 name="Frame 2">
            <a:extLst>
              <a:ext uri="{FF2B5EF4-FFF2-40B4-BE49-F238E27FC236}">
                <a16:creationId xmlns:a16="http://schemas.microsoft.com/office/drawing/2014/main" id="{37A3AB91-E846-7A93-1FAE-41988C6B2804}"/>
              </a:ext>
            </a:extLst>
          </p:cNvPr>
          <p:cNvSpPr/>
          <p:nvPr/>
        </p:nvSpPr>
        <p:spPr>
          <a:xfrm>
            <a:off x="152400" y="152400"/>
            <a:ext cx="8839200" cy="6515100"/>
          </a:xfrm>
          <a:prstGeom prst="frame">
            <a:avLst>
              <a:gd name="adj1" fmla="val 1767"/>
            </a:avLst>
          </a:prstGeom>
          <a:solidFill>
            <a:schemeClr val="accent2">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71669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DE6930-45B7-8763-884E-A22E0CA9C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524104"/>
            <a:ext cx="4572000" cy="3669342"/>
          </a:xfrm>
          <a:prstGeom prst="rect">
            <a:avLst/>
          </a:prstGeom>
        </p:spPr>
      </p:pic>
      <p:sp>
        <p:nvSpPr>
          <p:cNvPr id="9" name="TextBox 8">
            <a:extLst>
              <a:ext uri="{FF2B5EF4-FFF2-40B4-BE49-F238E27FC236}">
                <a16:creationId xmlns:a16="http://schemas.microsoft.com/office/drawing/2014/main" id="{19B0E0AA-1E9C-990E-3C2C-CB985B24619C}"/>
              </a:ext>
            </a:extLst>
          </p:cNvPr>
          <p:cNvSpPr txBox="1"/>
          <p:nvPr/>
        </p:nvSpPr>
        <p:spPr>
          <a:xfrm>
            <a:off x="304800" y="4343400"/>
            <a:ext cx="8534400" cy="2308324"/>
          </a:xfrm>
          <a:prstGeom prst="rect">
            <a:avLst/>
          </a:prstGeom>
          <a:noFill/>
        </p:spPr>
        <p:txBody>
          <a:bodyPr wrap="square">
            <a:spAutoFit/>
          </a:bodyPr>
          <a:lstStyle/>
          <a:p>
            <a:r>
              <a:rPr lang="en-US" sz="3600" dirty="0">
                <a:latin typeface="Sylfaen" panose="010A0502050306030303" pitchFamily="18" charset="0"/>
              </a:rPr>
              <a:t>Matthew 6:7  But when ye pray, use not vain repetitions, as the heathen do, for they think that they shall be heard for their much speaking.</a:t>
            </a:r>
            <a:endParaRPr lang="en-CA" sz="3600" dirty="0">
              <a:latin typeface="Sylfaen" panose="010A0502050306030303" pitchFamily="18" charset="0"/>
            </a:endParaRPr>
          </a:p>
        </p:txBody>
      </p:sp>
      <p:sp>
        <p:nvSpPr>
          <p:cNvPr id="10" name="TextBox 9">
            <a:extLst>
              <a:ext uri="{FF2B5EF4-FFF2-40B4-BE49-F238E27FC236}">
                <a16:creationId xmlns:a16="http://schemas.microsoft.com/office/drawing/2014/main" id="{DFAEBFC2-387F-15FB-8CB7-76D34DAF1DB5}"/>
              </a:ext>
            </a:extLst>
          </p:cNvPr>
          <p:cNvSpPr txBox="1"/>
          <p:nvPr/>
        </p:nvSpPr>
        <p:spPr>
          <a:xfrm>
            <a:off x="5943600" y="1066800"/>
            <a:ext cx="2362200" cy="2554545"/>
          </a:xfrm>
          <a:prstGeom prst="rect">
            <a:avLst/>
          </a:prstGeom>
          <a:noFill/>
        </p:spPr>
        <p:txBody>
          <a:bodyPr wrap="square">
            <a:spAutoFit/>
          </a:bodyPr>
          <a:lstStyle/>
          <a:p>
            <a:pPr algn="ctr"/>
            <a:r>
              <a:rPr lang="en-US" sz="4000" dirty="0" err="1">
                <a:latin typeface="Sylfaen" panose="010A0502050306030303" pitchFamily="18" charset="0"/>
              </a:rPr>
              <a:t>NepaleseBuddhist</a:t>
            </a:r>
            <a:br>
              <a:rPr lang="en-US" sz="4000" dirty="0">
                <a:latin typeface="Sylfaen" panose="010A0502050306030303" pitchFamily="18" charset="0"/>
              </a:rPr>
            </a:br>
            <a:r>
              <a:rPr lang="en-US" sz="4000" dirty="0">
                <a:latin typeface="Sylfaen" panose="010A0502050306030303" pitchFamily="18" charset="0"/>
              </a:rPr>
              <a:t>prayer</a:t>
            </a:r>
            <a:br>
              <a:rPr lang="en-US" sz="4000" dirty="0">
                <a:latin typeface="Sylfaen" panose="010A0502050306030303" pitchFamily="18" charset="0"/>
              </a:rPr>
            </a:br>
            <a:r>
              <a:rPr lang="en-US" sz="4000" dirty="0">
                <a:latin typeface="Sylfaen" panose="010A0502050306030303" pitchFamily="18" charset="0"/>
              </a:rPr>
              <a:t>wheels</a:t>
            </a:r>
            <a:endParaRPr lang="en-CA" sz="4000" dirty="0">
              <a:latin typeface="Sylfaen" panose="010A0502050306030303" pitchFamily="18" charset="0"/>
            </a:endParaRPr>
          </a:p>
        </p:txBody>
      </p:sp>
    </p:spTree>
    <p:extLst>
      <p:ext uri="{BB962C8B-B14F-4D97-AF65-F5344CB8AC3E}">
        <p14:creationId xmlns:p14="http://schemas.microsoft.com/office/powerpoint/2010/main" val="2335040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B42231-49F6-3F32-A695-55B8DB1113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143000"/>
            <a:ext cx="5752215" cy="4114800"/>
          </a:xfrm>
          <a:prstGeom prst="rect">
            <a:avLst/>
          </a:prstGeom>
        </p:spPr>
      </p:pic>
      <p:sp>
        <p:nvSpPr>
          <p:cNvPr id="7" name="TextBox 6">
            <a:extLst>
              <a:ext uri="{FF2B5EF4-FFF2-40B4-BE49-F238E27FC236}">
                <a16:creationId xmlns:a16="http://schemas.microsoft.com/office/drawing/2014/main" id="{79B776EE-4C24-9F51-8EEE-09A733A04C02}"/>
              </a:ext>
            </a:extLst>
          </p:cNvPr>
          <p:cNvSpPr txBox="1"/>
          <p:nvPr/>
        </p:nvSpPr>
        <p:spPr>
          <a:xfrm>
            <a:off x="6477000" y="1600200"/>
            <a:ext cx="2532598" cy="2554545"/>
          </a:xfrm>
          <a:prstGeom prst="rect">
            <a:avLst/>
          </a:prstGeom>
          <a:noFill/>
        </p:spPr>
        <p:txBody>
          <a:bodyPr wrap="square">
            <a:spAutoFit/>
          </a:bodyPr>
          <a:lstStyle/>
          <a:p>
            <a:pPr algn="ctr"/>
            <a:r>
              <a:rPr lang="en-US" sz="4000" dirty="0">
                <a:latin typeface="Sylfaen" panose="010A0502050306030303" pitchFamily="18" charset="0"/>
              </a:rPr>
              <a:t>Japanese Shinto prayer</a:t>
            </a:r>
            <a:br>
              <a:rPr lang="en-US" sz="4000" dirty="0">
                <a:latin typeface="Sylfaen" panose="010A0502050306030303" pitchFamily="18" charset="0"/>
              </a:rPr>
            </a:br>
            <a:r>
              <a:rPr lang="en-US" sz="4000" dirty="0">
                <a:latin typeface="Sylfaen" panose="010A0502050306030303" pitchFamily="18" charset="0"/>
              </a:rPr>
              <a:t>notes</a:t>
            </a:r>
            <a:endParaRPr lang="en-CA" sz="4000" dirty="0">
              <a:latin typeface="Sylfaen" panose="010A0502050306030303" pitchFamily="18" charset="0"/>
            </a:endParaRPr>
          </a:p>
        </p:txBody>
      </p:sp>
    </p:spTree>
    <p:extLst>
      <p:ext uri="{BB962C8B-B14F-4D97-AF65-F5344CB8AC3E}">
        <p14:creationId xmlns:p14="http://schemas.microsoft.com/office/powerpoint/2010/main" val="3942070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42716F-E9E1-D025-8C1A-23F8F6D05DF7}"/>
              </a:ext>
            </a:extLst>
          </p:cNvPr>
          <p:cNvPicPr>
            <a:picLocks noChangeAspect="1"/>
          </p:cNvPicPr>
          <p:nvPr/>
        </p:nvPicPr>
        <p:blipFill>
          <a:blip r:embed="rId3"/>
          <a:stretch>
            <a:fillRect/>
          </a:stretch>
        </p:blipFill>
        <p:spPr>
          <a:xfrm>
            <a:off x="381000" y="914400"/>
            <a:ext cx="5791200" cy="4572000"/>
          </a:xfrm>
          <a:prstGeom prst="rect">
            <a:avLst/>
          </a:prstGeom>
        </p:spPr>
      </p:pic>
      <p:sp>
        <p:nvSpPr>
          <p:cNvPr id="2" name="TextBox 1">
            <a:extLst>
              <a:ext uri="{FF2B5EF4-FFF2-40B4-BE49-F238E27FC236}">
                <a16:creationId xmlns:a16="http://schemas.microsoft.com/office/drawing/2014/main" id="{8B0282EE-41BB-22A2-ADC6-0A82BEB3933B}"/>
              </a:ext>
            </a:extLst>
          </p:cNvPr>
          <p:cNvSpPr txBox="1"/>
          <p:nvPr/>
        </p:nvSpPr>
        <p:spPr>
          <a:xfrm>
            <a:off x="6477000" y="1143000"/>
            <a:ext cx="2532598" cy="3785652"/>
          </a:xfrm>
          <a:prstGeom prst="rect">
            <a:avLst/>
          </a:prstGeom>
          <a:noFill/>
        </p:spPr>
        <p:txBody>
          <a:bodyPr wrap="square">
            <a:spAutoFit/>
          </a:bodyPr>
          <a:lstStyle/>
          <a:p>
            <a:pPr algn="ctr"/>
            <a:r>
              <a:rPr lang="en-US" sz="4000" dirty="0">
                <a:latin typeface="Sylfaen" panose="010A0502050306030303" pitchFamily="18" charset="0"/>
              </a:rPr>
              <a:t>Netanyahu putting</a:t>
            </a:r>
            <a:br>
              <a:rPr lang="en-US" sz="4000" dirty="0">
                <a:latin typeface="Sylfaen" panose="010A0502050306030303" pitchFamily="18" charset="0"/>
              </a:rPr>
            </a:br>
            <a:r>
              <a:rPr lang="en-US" sz="4000" dirty="0">
                <a:latin typeface="Sylfaen" panose="010A0502050306030303" pitchFamily="18" charset="0"/>
              </a:rPr>
              <a:t>a request in the Wailing Wall</a:t>
            </a:r>
            <a:endParaRPr lang="en-CA" sz="4000" dirty="0">
              <a:latin typeface="Sylfaen" panose="010A0502050306030303" pitchFamily="18" charset="0"/>
            </a:endParaRPr>
          </a:p>
        </p:txBody>
      </p:sp>
    </p:spTree>
    <p:extLst>
      <p:ext uri="{BB962C8B-B14F-4D97-AF65-F5344CB8AC3E}">
        <p14:creationId xmlns:p14="http://schemas.microsoft.com/office/powerpoint/2010/main" val="3037762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02D366-20DD-0BD1-2495-EAF2013B98EE}"/>
              </a:ext>
            </a:extLst>
          </p:cNvPr>
          <p:cNvSpPr txBox="1"/>
          <p:nvPr/>
        </p:nvSpPr>
        <p:spPr>
          <a:xfrm>
            <a:off x="152400" y="3383101"/>
            <a:ext cx="8915400" cy="3170099"/>
          </a:xfrm>
          <a:prstGeom prst="rect">
            <a:avLst/>
          </a:prstGeom>
          <a:noFill/>
        </p:spPr>
        <p:txBody>
          <a:bodyPr wrap="square">
            <a:spAutoFit/>
          </a:bodyPr>
          <a:lstStyle/>
          <a:p>
            <a:r>
              <a:rPr lang="en-US" sz="4000" dirty="0">
                <a:latin typeface="Sylfaen" panose="010A0502050306030303" pitchFamily="18" charset="0"/>
              </a:rPr>
              <a:t>Romans 8  </a:t>
            </a:r>
            <a:r>
              <a:rPr lang="en-US" sz="4000" baseline="30000" dirty="0">
                <a:latin typeface="Sylfaen" panose="010A0502050306030303" pitchFamily="18" charset="0"/>
              </a:rPr>
              <a:t>26</a:t>
            </a:r>
            <a:r>
              <a:rPr lang="en-US" sz="4000" dirty="0">
                <a:latin typeface="Sylfaen" panose="010A0502050306030303" pitchFamily="18" charset="0"/>
              </a:rPr>
              <a:t> Likewise the Spirit also </a:t>
            </a:r>
            <a:r>
              <a:rPr lang="en-US" sz="4000" dirty="0" err="1">
                <a:latin typeface="Sylfaen" panose="010A0502050306030303" pitchFamily="18" charset="0"/>
              </a:rPr>
              <a:t>helpeth</a:t>
            </a:r>
            <a:r>
              <a:rPr lang="en-US" sz="4000" dirty="0">
                <a:latin typeface="Sylfaen" panose="010A0502050306030303" pitchFamily="18" charset="0"/>
              </a:rPr>
              <a:t> our infirmities for we know not what we should pray for as we ought, but the Spirit maketh intercession for us with groanings which cannot be uttered.</a:t>
            </a:r>
            <a:endParaRPr lang="en-CA" sz="4000" dirty="0">
              <a:latin typeface="Sylfaen" panose="010A0502050306030303" pitchFamily="18" charset="0"/>
            </a:endParaRPr>
          </a:p>
        </p:txBody>
      </p:sp>
      <p:sp>
        <p:nvSpPr>
          <p:cNvPr id="5" name="TextBox 4">
            <a:extLst>
              <a:ext uri="{FF2B5EF4-FFF2-40B4-BE49-F238E27FC236}">
                <a16:creationId xmlns:a16="http://schemas.microsoft.com/office/drawing/2014/main" id="{5CBB8DC8-3049-F1E0-C481-A375753D89A0}"/>
              </a:ext>
            </a:extLst>
          </p:cNvPr>
          <p:cNvSpPr txBox="1"/>
          <p:nvPr/>
        </p:nvSpPr>
        <p:spPr>
          <a:xfrm>
            <a:off x="152400" y="0"/>
            <a:ext cx="8839200" cy="3170099"/>
          </a:xfrm>
          <a:prstGeom prst="rect">
            <a:avLst/>
          </a:prstGeom>
          <a:noFill/>
        </p:spPr>
        <p:txBody>
          <a:bodyPr wrap="square">
            <a:spAutoFit/>
          </a:bodyPr>
          <a:lstStyle/>
          <a:p>
            <a:r>
              <a:rPr lang="en-US" sz="4000" dirty="0">
                <a:latin typeface="Sylfaen" panose="010A0502050306030303" pitchFamily="18" charset="0"/>
              </a:rPr>
              <a:t>Luke 11  </a:t>
            </a:r>
            <a:r>
              <a:rPr lang="en-US" sz="4000" baseline="30000" dirty="0">
                <a:latin typeface="Sylfaen" panose="010A0502050306030303" pitchFamily="18" charset="0"/>
              </a:rPr>
              <a:t>1</a:t>
            </a:r>
            <a:r>
              <a:rPr lang="en-US" sz="4000" dirty="0">
                <a:latin typeface="Sylfaen" panose="010A0502050306030303" pitchFamily="18" charset="0"/>
              </a:rPr>
              <a:t> And it came to pass that, as He was praying in a certain place, when He ceased, one of his disciples said unto Him, </a:t>
            </a:r>
            <a:r>
              <a:rPr lang="en-US" sz="4000" b="1" dirty="0">
                <a:latin typeface="Sylfaen" panose="010A0502050306030303" pitchFamily="18" charset="0"/>
              </a:rPr>
              <a:t>Lord, teach us to pray</a:t>
            </a:r>
            <a:r>
              <a:rPr lang="en-US" sz="4000" dirty="0">
                <a:latin typeface="Sylfaen" panose="010A0502050306030303" pitchFamily="18" charset="0"/>
              </a:rPr>
              <a:t>, as John also taught his disciples.</a:t>
            </a:r>
            <a:endParaRPr lang="en-CA" sz="4000" dirty="0">
              <a:latin typeface="Sylfaen" panose="010A0502050306030303" pitchFamily="18" charset="0"/>
            </a:endParaRPr>
          </a:p>
        </p:txBody>
      </p:sp>
    </p:spTree>
    <p:extLst>
      <p:ext uri="{BB962C8B-B14F-4D97-AF65-F5344CB8AC3E}">
        <p14:creationId xmlns:p14="http://schemas.microsoft.com/office/powerpoint/2010/main" val="224474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296D68-889A-AB88-0067-B9EA9B733EF8}"/>
              </a:ext>
            </a:extLst>
          </p:cNvPr>
          <p:cNvSpPr txBox="1"/>
          <p:nvPr/>
        </p:nvSpPr>
        <p:spPr>
          <a:xfrm>
            <a:off x="400050" y="1219200"/>
            <a:ext cx="8343900" cy="3139321"/>
          </a:xfrm>
          <a:prstGeom prst="rect">
            <a:avLst/>
          </a:prstGeom>
          <a:noFill/>
        </p:spPr>
        <p:txBody>
          <a:bodyPr wrap="square">
            <a:spAutoFit/>
          </a:bodyPr>
          <a:lstStyle/>
          <a:p>
            <a:pPr algn="ctr"/>
            <a:r>
              <a:rPr lang="en-US" sz="6600" b="1" cap="small" dirty="0">
                <a:latin typeface="Century Schoolbook" panose="02040604050505020304" pitchFamily="18" charset="0"/>
              </a:rPr>
              <a:t>Psalms of Lament</a:t>
            </a:r>
          </a:p>
          <a:p>
            <a:pPr algn="ctr"/>
            <a:r>
              <a:rPr lang="en-US" sz="6600" b="1" cap="small" dirty="0">
                <a:latin typeface="Century Schoolbook" panose="02040604050505020304" pitchFamily="18" charset="0"/>
              </a:rPr>
              <a:t>3, 6, 10, 13, </a:t>
            </a:r>
            <a:br>
              <a:rPr lang="en-US" sz="6600" b="1" cap="small" dirty="0">
                <a:latin typeface="Century Schoolbook" panose="02040604050505020304" pitchFamily="18" charset="0"/>
              </a:rPr>
            </a:br>
            <a:r>
              <a:rPr lang="en-US" sz="6600" b="1" cap="small" dirty="0">
                <a:latin typeface="Century Schoolbook" panose="02040604050505020304" pitchFamily="18" charset="0"/>
              </a:rPr>
              <a:t>22, 38, 42, 88 </a:t>
            </a:r>
            <a:endParaRPr lang="en-CA" sz="6600" dirty="0"/>
          </a:p>
        </p:txBody>
      </p:sp>
    </p:spTree>
    <p:extLst>
      <p:ext uri="{BB962C8B-B14F-4D97-AF65-F5344CB8AC3E}">
        <p14:creationId xmlns:p14="http://schemas.microsoft.com/office/powerpoint/2010/main" val="403257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7C8A65-7FF0-9E1F-1848-9FBD257752B0}"/>
              </a:ext>
            </a:extLst>
          </p:cNvPr>
          <p:cNvSpPr txBox="1"/>
          <p:nvPr/>
        </p:nvSpPr>
        <p:spPr>
          <a:xfrm>
            <a:off x="571500" y="1302603"/>
            <a:ext cx="8001000" cy="830997"/>
          </a:xfrm>
          <a:prstGeom prst="rect">
            <a:avLst/>
          </a:prstGeom>
          <a:noFill/>
        </p:spPr>
        <p:txBody>
          <a:bodyPr wrap="square">
            <a:spAutoFit/>
          </a:bodyPr>
          <a:lstStyle/>
          <a:p>
            <a:r>
              <a:rPr lang="en-US" sz="4800" b="1" cap="small" dirty="0">
                <a:latin typeface="Century Schoolbook" panose="02040604050505020304" pitchFamily="18" charset="0"/>
              </a:rPr>
              <a:t>1. Cry</a:t>
            </a:r>
            <a:endParaRPr lang="en-CA" sz="4800" dirty="0"/>
          </a:p>
        </p:txBody>
      </p:sp>
      <p:sp>
        <p:nvSpPr>
          <p:cNvPr id="3" name="TextBox 2">
            <a:extLst>
              <a:ext uri="{FF2B5EF4-FFF2-40B4-BE49-F238E27FC236}">
                <a16:creationId xmlns:a16="http://schemas.microsoft.com/office/drawing/2014/main" id="{04DC1FE0-B79F-AA8B-74F4-1AE337B5F942}"/>
              </a:ext>
            </a:extLst>
          </p:cNvPr>
          <p:cNvSpPr txBox="1"/>
          <p:nvPr/>
        </p:nvSpPr>
        <p:spPr>
          <a:xfrm>
            <a:off x="547116" y="2369403"/>
            <a:ext cx="8001000" cy="830997"/>
          </a:xfrm>
          <a:prstGeom prst="rect">
            <a:avLst/>
          </a:prstGeom>
          <a:noFill/>
        </p:spPr>
        <p:txBody>
          <a:bodyPr wrap="square">
            <a:spAutoFit/>
          </a:bodyPr>
          <a:lstStyle/>
          <a:p>
            <a:r>
              <a:rPr lang="en-US" sz="4800" b="1" cap="small" dirty="0">
                <a:latin typeface="Century Schoolbook" panose="02040604050505020304" pitchFamily="18" charset="0"/>
              </a:rPr>
              <a:t>2. Complaint</a:t>
            </a:r>
            <a:endParaRPr lang="en-CA" sz="4800" dirty="0"/>
          </a:p>
        </p:txBody>
      </p:sp>
      <p:sp>
        <p:nvSpPr>
          <p:cNvPr id="4" name="TextBox 3">
            <a:extLst>
              <a:ext uri="{FF2B5EF4-FFF2-40B4-BE49-F238E27FC236}">
                <a16:creationId xmlns:a16="http://schemas.microsoft.com/office/drawing/2014/main" id="{19BAF329-473A-338A-8EC1-17CFE1204823}"/>
              </a:ext>
            </a:extLst>
          </p:cNvPr>
          <p:cNvSpPr txBox="1"/>
          <p:nvPr/>
        </p:nvSpPr>
        <p:spPr>
          <a:xfrm>
            <a:off x="609600" y="3512403"/>
            <a:ext cx="8001000" cy="830997"/>
          </a:xfrm>
          <a:prstGeom prst="rect">
            <a:avLst/>
          </a:prstGeom>
          <a:noFill/>
        </p:spPr>
        <p:txBody>
          <a:bodyPr wrap="square">
            <a:spAutoFit/>
          </a:bodyPr>
          <a:lstStyle/>
          <a:p>
            <a:r>
              <a:rPr lang="en-US" sz="4800" b="1" cap="small" dirty="0">
                <a:latin typeface="Century Schoolbook" panose="02040604050505020304" pitchFamily="18" charset="0"/>
              </a:rPr>
              <a:t>3. Connection</a:t>
            </a:r>
            <a:endParaRPr lang="en-CA" sz="4800" dirty="0"/>
          </a:p>
        </p:txBody>
      </p:sp>
      <p:sp>
        <p:nvSpPr>
          <p:cNvPr id="5" name="TextBox 4">
            <a:extLst>
              <a:ext uri="{FF2B5EF4-FFF2-40B4-BE49-F238E27FC236}">
                <a16:creationId xmlns:a16="http://schemas.microsoft.com/office/drawing/2014/main" id="{B8955DD2-6DC3-3236-F9B4-5948AE721BDB}"/>
              </a:ext>
            </a:extLst>
          </p:cNvPr>
          <p:cNvSpPr txBox="1"/>
          <p:nvPr/>
        </p:nvSpPr>
        <p:spPr>
          <a:xfrm>
            <a:off x="583059" y="4572000"/>
            <a:ext cx="8001000" cy="830997"/>
          </a:xfrm>
          <a:prstGeom prst="rect">
            <a:avLst/>
          </a:prstGeom>
          <a:noFill/>
        </p:spPr>
        <p:txBody>
          <a:bodyPr wrap="square">
            <a:spAutoFit/>
          </a:bodyPr>
          <a:lstStyle/>
          <a:p>
            <a:r>
              <a:rPr lang="en-US" sz="4800" b="1" cap="small" dirty="0">
                <a:latin typeface="Century Schoolbook" panose="02040604050505020304" pitchFamily="18" charset="0"/>
              </a:rPr>
              <a:t>4. Petition</a:t>
            </a:r>
            <a:endParaRPr lang="en-CA" sz="4800" dirty="0"/>
          </a:p>
        </p:txBody>
      </p:sp>
      <p:sp>
        <p:nvSpPr>
          <p:cNvPr id="6" name="TextBox 5">
            <a:extLst>
              <a:ext uri="{FF2B5EF4-FFF2-40B4-BE49-F238E27FC236}">
                <a16:creationId xmlns:a16="http://schemas.microsoft.com/office/drawing/2014/main" id="{19CE644D-03F6-F96D-937E-68383321FD0D}"/>
              </a:ext>
            </a:extLst>
          </p:cNvPr>
          <p:cNvSpPr txBox="1"/>
          <p:nvPr/>
        </p:nvSpPr>
        <p:spPr>
          <a:xfrm>
            <a:off x="609600" y="5715000"/>
            <a:ext cx="8001000" cy="830997"/>
          </a:xfrm>
          <a:prstGeom prst="rect">
            <a:avLst/>
          </a:prstGeom>
          <a:noFill/>
        </p:spPr>
        <p:txBody>
          <a:bodyPr wrap="square">
            <a:spAutoFit/>
          </a:bodyPr>
          <a:lstStyle/>
          <a:p>
            <a:r>
              <a:rPr lang="en-US" sz="4800" b="1" cap="small" dirty="0">
                <a:latin typeface="Century Schoolbook" panose="02040604050505020304" pitchFamily="18" charset="0"/>
              </a:rPr>
              <a:t>5. Look</a:t>
            </a:r>
            <a:r>
              <a:rPr lang="en-US" sz="4400" b="1" cap="small" dirty="0">
                <a:latin typeface="Century Schoolbook" panose="02040604050505020304" pitchFamily="18" charset="0"/>
              </a:rPr>
              <a:t> to the Future</a:t>
            </a:r>
            <a:endParaRPr lang="en-CA" sz="4400" dirty="0"/>
          </a:p>
        </p:txBody>
      </p:sp>
      <p:sp>
        <p:nvSpPr>
          <p:cNvPr id="7" name="TextBox 6">
            <a:extLst>
              <a:ext uri="{FF2B5EF4-FFF2-40B4-BE49-F238E27FC236}">
                <a16:creationId xmlns:a16="http://schemas.microsoft.com/office/drawing/2014/main" id="{06BA65A0-B769-1E50-222D-D15E92575820}"/>
              </a:ext>
            </a:extLst>
          </p:cNvPr>
          <p:cNvSpPr txBox="1"/>
          <p:nvPr/>
        </p:nvSpPr>
        <p:spPr>
          <a:xfrm>
            <a:off x="1066800" y="228600"/>
            <a:ext cx="8001000" cy="830997"/>
          </a:xfrm>
          <a:prstGeom prst="rect">
            <a:avLst/>
          </a:prstGeom>
          <a:noFill/>
        </p:spPr>
        <p:txBody>
          <a:bodyPr wrap="square">
            <a:spAutoFit/>
          </a:bodyPr>
          <a:lstStyle/>
          <a:p>
            <a:pPr algn="ctr"/>
            <a:r>
              <a:rPr lang="en-US" sz="4800" b="1" u="sng" cap="small" dirty="0">
                <a:latin typeface="Century Schoolbook" panose="02040604050505020304" pitchFamily="18" charset="0"/>
              </a:rPr>
              <a:t>Psalms of Lament</a:t>
            </a:r>
            <a:endParaRPr lang="en-CA" sz="4800" u="sng" dirty="0"/>
          </a:p>
        </p:txBody>
      </p:sp>
    </p:spTree>
    <p:extLst>
      <p:ext uri="{BB962C8B-B14F-4D97-AF65-F5344CB8AC3E}">
        <p14:creationId xmlns:p14="http://schemas.microsoft.com/office/powerpoint/2010/main" val="3783093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4137C-3366-923F-5AB7-D5B14B42A2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1ABD0E3-9B3E-0C80-44CD-691159222701}"/>
              </a:ext>
            </a:extLst>
          </p:cNvPr>
          <p:cNvSpPr txBox="1"/>
          <p:nvPr/>
        </p:nvSpPr>
        <p:spPr>
          <a:xfrm>
            <a:off x="419100" y="2143542"/>
            <a:ext cx="8343900" cy="2123658"/>
          </a:xfrm>
          <a:prstGeom prst="rect">
            <a:avLst/>
          </a:prstGeom>
          <a:noFill/>
        </p:spPr>
        <p:txBody>
          <a:bodyPr wrap="square">
            <a:spAutoFit/>
          </a:bodyPr>
          <a:lstStyle/>
          <a:p>
            <a:pPr algn="ctr"/>
            <a:r>
              <a:rPr lang="en-US" sz="6600" b="1" cap="small" dirty="0">
                <a:latin typeface="Century Schoolbook" panose="02040604050505020304" pitchFamily="18" charset="0"/>
              </a:rPr>
              <a:t>Psalms of Lament</a:t>
            </a:r>
          </a:p>
          <a:p>
            <a:pPr algn="ctr"/>
            <a:r>
              <a:rPr lang="en-US" sz="6600" b="1" cap="small" dirty="0">
                <a:latin typeface="Century Schoolbook" panose="02040604050505020304" pitchFamily="18" charset="0"/>
              </a:rPr>
              <a:t>3, 13, 42</a:t>
            </a:r>
            <a:endParaRPr lang="en-CA" sz="6600" dirty="0"/>
          </a:p>
        </p:txBody>
      </p:sp>
    </p:spTree>
    <p:extLst>
      <p:ext uri="{BB962C8B-B14F-4D97-AF65-F5344CB8AC3E}">
        <p14:creationId xmlns:p14="http://schemas.microsoft.com/office/powerpoint/2010/main" val="273308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6B93E-E364-1313-B78E-2828C3C1AA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905EE3-83D0-51AB-2746-BAE088C623D3}"/>
              </a:ext>
            </a:extLst>
          </p:cNvPr>
          <p:cNvSpPr txBox="1"/>
          <p:nvPr/>
        </p:nvSpPr>
        <p:spPr>
          <a:xfrm>
            <a:off x="952500" y="1676400"/>
            <a:ext cx="7124700" cy="2800767"/>
          </a:xfrm>
          <a:prstGeom prst="rect">
            <a:avLst/>
          </a:prstGeom>
          <a:noFill/>
        </p:spPr>
        <p:txBody>
          <a:bodyPr wrap="square">
            <a:spAutoFit/>
          </a:bodyPr>
          <a:lstStyle/>
          <a:p>
            <a:pPr algn="ctr"/>
            <a:r>
              <a:rPr lang="en-US" sz="8800" b="1" cap="small" dirty="0">
                <a:latin typeface="Century Schoolbook" panose="02040604050505020304" pitchFamily="18" charset="0"/>
              </a:rPr>
              <a:t>1. The Cry</a:t>
            </a:r>
            <a:br>
              <a:rPr lang="en-US" sz="8800" b="1" cap="small" dirty="0">
                <a:latin typeface="Century Schoolbook" panose="02040604050505020304" pitchFamily="18" charset="0"/>
              </a:rPr>
            </a:br>
            <a:r>
              <a:rPr lang="en-US" sz="8800" b="1" cap="small" dirty="0">
                <a:latin typeface="Century Schoolbook" panose="02040604050505020304" pitchFamily="18" charset="0"/>
              </a:rPr>
              <a:t>  to God</a:t>
            </a:r>
            <a:endParaRPr lang="en-CA" sz="8800" dirty="0"/>
          </a:p>
        </p:txBody>
      </p:sp>
    </p:spTree>
    <p:extLst>
      <p:ext uri="{BB962C8B-B14F-4D97-AF65-F5344CB8AC3E}">
        <p14:creationId xmlns:p14="http://schemas.microsoft.com/office/powerpoint/2010/main" val="1289892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EB7B2A-DEAC-5DE4-8BBF-89B7436A79FB}"/>
              </a:ext>
            </a:extLst>
          </p:cNvPr>
          <p:cNvSpPr txBox="1"/>
          <p:nvPr/>
        </p:nvSpPr>
        <p:spPr>
          <a:xfrm>
            <a:off x="287867" y="367613"/>
            <a:ext cx="6400800" cy="769441"/>
          </a:xfrm>
          <a:prstGeom prst="rect">
            <a:avLst/>
          </a:prstGeom>
          <a:noFill/>
        </p:spPr>
        <p:txBody>
          <a:bodyPr wrap="square">
            <a:spAutoFit/>
          </a:bodyPr>
          <a:lstStyle/>
          <a:p>
            <a:r>
              <a:rPr lang="en-US" sz="4400" dirty="0">
                <a:latin typeface="Sabon Next LT" panose="02000500000000000000" pitchFamily="2" charset="0"/>
                <a:cs typeface="Sabon Next LT" panose="02000500000000000000" pitchFamily="2" charset="0"/>
              </a:rPr>
              <a:t>PSALM 3  </a:t>
            </a:r>
            <a:r>
              <a:rPr lang="en-US" sz="4400" i="1" dirty="0">
                <a:solidFill>
                  <a:srgbClr val="FF0000"/>
                </a:solidFill>
                <a:latin typeface="Sabon Next LT" panose="02000500000000000000" pitchFamily="2" charset="0"/>
                <a:cs typeface="Sabon Next LT" panose="02000500000000000000" pitchFamily="2" charset="0"/>
              </a:rPr>
              <a:t> </a:t>
            </a:r>
            <a:r>
              <a:rPr lang="en-US" sz="4400" baseline="30000" dirty="0">
                <a:latin typeface="Sabon Next LT" panose="02000500000000000000" pitchFamily="2" charset="0"/>
                <a:cs typeface="Sabon Next LT" panose="02000500000000000000" pitchFamily="2" charset="0"/>
              </a:rPr>
              <a:t>1</a:t>
            </a:r>
            <a:r>
              <a:rPr lang="en-US" sz="4400" dirty="0">
                <a:latin typeface="Sabon Next LT" panose="02000500000000000000" pitchFamily="2" charset="0"/>
                <a:cs typeface="Sabon Next LT" panose="02000500000000000000" pitchFamily="2" charset="0"/>
              </a:rPr>
              <a:t>Lord, … </a:t>
            </a:r>
            <a:endParaRPr lang="en-CA" sz="4400" dirty="0"/>
          </a:p>
        </p:txBody>
      </p:sp>
      <p:sp>
        <p:nvSpPr>
          <p:cNvPr id="5" name="TextBox 4">
            <a:extLst>
              <a:ext uri="{FF2B5EF4-FFF2-40B4-BE49-F238E27FC236}">
                <a16:creationId xmlns:a16="http://schemas.microsoft.com/office/drawing/2014/main" id="{4FE7555A-3552-5035-4DEE-1BB70CCEC498}"/>
              </a:ext>
            </a:extLst>
          </p:cNvPr>
          <p:cNvSpPr txBox="1"/>
          <p:nvPr/>
        </p:nvSpPr>
        <p:spPr>
          <a:xfrm>
            <a:off x="304800" y="1413808"/>
            <a:ext cx="8534400" cy="1938992"/>
          </a:xfrm>
          <a:prstGeom prst="rect">
            <a:avLst/>
          </a:prstGeom>
          <a:noFill/>
        </p:spPr>
        <p:txBody>
          <a:bodyPr wrap="square">
            <a:spAutoFit/>
          </a:bodyPr>
          <a:lstStyle/>
          <a:p>
            <a:r>
              <a:rPr lang="en-US" sz="4000" dirty="0">
                <a:latin typeface="Sabon Next LT" panose="02000500000000000000" pitchFamily="2" charset="0"/>
                <a:cs typeface="Sabon Next LT" panose="02000500000000000000" pitchFamily="2" charset="0"/>
              </a:rPr>
              <a:t>PSALM 13  </a:t>
            </a:r>
            <a:r>
              <a:rPr lang="en-US" sz="4000" baseline="30000" dirty="0">
                <a:latin typeface="Sabon Next LT" panose="02000500000000000000" pitchFamily="2" charset="0"/>
                <a:cs typeface="Sabon Next LT" panose="02000500000000000000" pitchFamily="2" charset="0"/>
              </a:rPr>
              <a:t>1</a:t>
            </a:r>
            <a:r>
              <a:rPr lang="en-US" sz="4000" dirty="0">
                <a:latin typeface="Sabon Next LT" panose="02000500000000000000" pitchFamily="2" charset="0"/>
                <a:cs typeface="Sabon Next LT" panose="02000500000000000000" pitchFamily="2" charset="0"/>
              </a:rPr>
              <a:t>How long wilt thou forget me, O Lord? Forever? How long wilt thou hide thy face from me? </a:t>
            </a:r>
            <a:endParaRPr lang="en-CA" sz="4000" dirty="0"/>
          </a:p>
        </p:txBody>
      </p:sp>
      <p:sp>
        <p:nvSpPr>
          <p:cNvPr id="7" name="TextBox 6">
            <a:extLst>
              <a:ext uri="{FF2B5EF4-FFF2-40B4-BE49-F238E27FC236}">
                <a16:creationId xmlns:a16="http://schemas.microsoft.com/office/drawing/2014/main" id="{A20CD684-9563-8BF5-D33B-E9A78CBE8AD5}"/>
              </a:ext>
            </a:extLst>
          </p:cNvPr>
          <p:cNvSpPr txBox="1"/>
          <p:nvPr/>
        </p:nvSpPr>
        <p:spPr>
          <a:xfrm>
            <a:off x="304800" y="3598209"/>
            <a:ext cx="8534400" cy="2862322"/>
          </a:xfrm>
          <a:prstGeom prst="rect">
            <a:avLst/>
          </a:prstGeom>
          <a:noFill/>
        </p:spPr>
        <p:txBody>
          <a:bodyPr wrap="square">
            <a:spAutoFit/>
          </a:bodyPr>
          <a:lstStyle/>
          <a:p>
            <a:r>
              <a:rPr lang="en-US" sz="3600" dirty="0">
                <a:latin typeface="Sabon Next LT" panose="02000500000000000000" pitchFamily="2" charset="0"/>
                <a:cs typeface="Sabon Next LT" panose="02000500000000000000" pitchFamily="2" charset="0"/>
              </a:rPr>
              <a:t>PSALM 42   </a:t>
            </a:r>
            <a:r>
              <a:rPr lang="en-US" sz="3600" baseline="30000" dirty="0">
                <a:latin typeface="Sabon Next LT" panose="02000500000000000000" pitchFamily="2" charset="0"/>
                <a:cs typeface="Sabon Next LT" panose="02000500000000000000" pitchFamily="2" charset="0"/>
              </a:rPr>
              <a:t>1</a:t>
            </a:r>
            <a:r>
              <a:rPr lang="en-US" sz="3600" dirty="0">
                <a:latin typeface="Sabon Next LT" panose="02000500000000000000" pitchFamily="2" charset="0"/>
                <a:cs typeface="Sabon Next LT" panose="02000500000000000000" pitchFamily="2" charset="0"/>
              </a:rPr>
              <a:t>As the deer </a:t>
            </a:r>
            <a:r>
              <a:rPr lang="en-US" sz="3600" dirty="0" err="1">
                <a:latin typeface="Sabon Next LT" panose="02000500000000000000" pitchFamily="2" charset="0"/>
                <a:cs typeface="Sabon Next LT" panose="02000500000000000000" pitchFamily="2" charset="0"/>
              </a:rPr>
              <a:t>panteth</a:t>
            </a:r>
            <a:r>
              <a:rPr lang="en-US" sz="3600" dirty="0">
                <a:latin typeface="Sabon Next LT" panose="02000500000000000000" pitchFamily="2" charset="0"/>
                <a:cs typeface="Sabon Next LT" panose="02000500000000000000" pitchFamily="2" charset="0"/>
              </a:rPr>
              <a:t> after the water brooks, so </a:t>
            </a:r>
            <a:r>
              <a:rPr lang="en-US" sz="3600" dirty="0" err="1">
                <a:latin typeface="Sabon Next LT" panose="02000500000000000000" pitchFamily="2" charset="0"/>
                <a:cs typeface="Sabon Next LT" panose="02000500000000000000" pitchFamily="2" charset="0"/>
              </a:rPr>
              <a:t>panteth</a:t>
            </a:r>
            <a:r>
              <a:rPr lang="en-US" sz="3600" dirty="0">
                <a:latin typeface="Sabon Next LT" panose="02000500000000000000" pitchFamily="2" charset="0"/>
                <a:cs typeface="Sabon Next LT" panose="02000500000000000000" pitchFamily="2" charset="0"/>
              </a:rPr>
              <a:t> my soul after thee, O God. </a:t>
            </a:r>
            <a:r>
              <a:rPr lang="en-US" sz="3600" baseline="30000" dirty="0">
                <a:latin typeface="Sabon Next LT" panose="02000500000000000000" pitchFamily="2" charset="0"/>
                <a:cs typeface="Sabon Next LT" panose="02000500000000000000" pitchFamily="2" charset="0"/>
              </a:rPr>
              <a:t>2</a:t>
            </a:r>
            <a:r>
              <a:rPr lang="en-US" sz="3600" dirty="0">
                <a:latin typeface="Sabon Next LT" panose="02000500000000000000" pitchFamily="2" charset="0"/>
                <a:cs typeface="Sabon Next LT" panose="02000500000000000000" pitchFamily="2" charset="0"/>
              </a:rPr>
              <a:t> My soul </a:t>
            </a:r>
            <a:r>
              <a:rPr lang="en-US" sz="3600" dirty="0" err="1">
                <a:latin typeface="Sabon Next LT" panose="02000500000000000000" pitchFamily="2" charset="0"/>
                <a:cs typeface="Sabon Next LT" panose="02000500000000000000" pitchFamily="2" charset="0"/>
              </a:rPr>
              <a:t>thirsteth</a:t>
            </a:r>
            <a:r>
              <a:rPr lang="en-US" sz="3600" dirty="0">
                <a:latin typeface="Sabon Next LT" panose="02000500000000000000" pitchFamily="2" charset="0"/>
                <a:cs typeface="Sabon Next LT" panose="02000500000000000000" pitchFamily="2" charset="0"/>
              </a:rPr>
              <a:t> for God, for the living God: when shall I come and appear before God?</a:t>
            </a:r>
            <a:endParaRPr lang="en-CA" sz="3600" dirty="0"/>
          </a:p>
        </p:txBody>
      </p:sp>
    </p:spTree>
    <p:extLst>
      <p:ext uri="{BB962C8B-B14F-4D97-AF65-F5344CB8AC3E}">
        <p14:creationId xmlns:p14="http://schemas.microsoft.com/office/powerpoint/2010/main" val="1182469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B700B4-0517-89CE-30F9-74831656E676}"/>
              </a:ext>
            </a:extLst>
          </p:cNvPr>
          <p:cNvSpPr txBox="1"/>
          <p:nvPr/>
        </p:nvSpPr>
        <p:spPr>
          <a:xfrm>
            <a:off x="547116" y="1752600"/>
            <a:ext cx="8001000" cy="3046988"/>
          </a:xfrm>
          <a:prstGeom prst="rect">
            <a:avLst/>
          </a:prstGeom>
          <a:noFill/>
        </p:spPr>
        <p:txBody>
          <a:bodyPr wrap="square">
            <a:spAutoFit/>
          </a:bodyPr>
          <a:lstStyle/>
          <a:p>
            <a:r>
              <a:rPr lang="en-US" sz="9600" b="1" cap="small" dirty="0">
                <a:latin typeface="Century Schoolbook" panose="02040604050505020304" pitchFamily="18" charset="0"/>
              </a:rPr>
              <a:t>2. The Complaint</a:t>
            </a:r>
            <a:endParaRPr lang="en-CA" sz="9600" dirty="0"/>
          </a:p>
        </p:txBody>
      </p:sp>
    </p:spTree>
    <p:extLst>
      <p:ext uri="{BB962C8B-B14F-4D97-AF65-F5344CB8AC3E}">
        <p14:creationId xmlns:p14="http://schemas.microsoft.com/office/powerpoint/2010/main" val="569596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055096-F230-0B66-E785-692A54A75831}"/>
              </a:ext>
            </a:extLst>
          </p:cNvPr>
          <p:cNvSpPr txBox="1"/>
          <p:nvPr/>
        </p:nvSpPr>
        <p:spPr>
          <a:xfrm>
            <a:off x="221876" y="304800"/>
            <a:ext cx="8769724" cy="6124754"/>
          </a:xfrm>
          <a:prstGeom prst="rect">
            <a:avLst/>
          </a:prstGeom>
          <a:noFill/>
        </p:spPr>
        <p:txBody>
          <a:bodyPr wrap="square">
            <a:spAutoFit/>
          </a:bodyPr>
          <a:lstStyle/>
          <a:p>
            <a:r>
              <a:rPr lang="en-US" sz="5600" dirty="0">
                <a:latin typeface="Sabon Next LT" panose="02000500000000000000" pitchFamily="2" charset="0"/>
                <a:cs typeface="Sabon Next LT" panose="02000500000000000000" pitchFamily="2" charset="0"/>
              </a:rPr>
              <a:t>PSALM 3  </a:t>
            </a:r>
            <a:r>
              <a:rPr lang="en-US" sz="5600" baseline="30000" dirty="0">
                <a:latin typeface="Sabon Next LT" panose="02000500000000000000" pitchFamily="2" charset="0"/>
                <a:cs typeface="Sabon Next LT" panose="02000500000000000000" pitchFamily="2" charset="0"/>
              </a:rPr>
              <a:t>1</a:t>
            </a:r>
            <a:r>
              <a:rPr lang="en-US" sz="5600" dirty="0">
                <a:latin typeface="Sabon Next LT" panose="02000500000000000000" pitchFamily="2" charset="0"/>
                <a:cs typeface="Sabon Next LT" panose="02000500000000000000" pitchFamily="2" charset="0"/>
              </a:rPr>
              <a:t>(Lord) how they are increased that trouble me! Many are they that rise up against me.</a:t>
            </a:r>
            <a:r>
              <a:rPr lang="en-US" sz="5600" i="1" dirty="0">
                <a:solidFill>
                  <a:srgbClr val="FF0000"/>
                </a:solidFill>
                <a:latin typeface="Sabon Next LT" panose="02000500000000000000" pitchFamily="2" charset="0"/>
                <a:cs typeface="Sabon Next LT" panose="02000500000000000000" pitchFamily="2" charset="0"/>
              </a:rPr>
              <a:t> </a:t>
            </a:r>
            <a:r>
              <a:rPr lang="en-US" sz="5600" baseline="30000" dirty="0">
                <a:latin typeface="Sabon Next LT" panose="02000500000000000000" pitchFamily="2" charset="0"/>
                <a:cs typeface="Sabon Next LT" panose="02000500000000000000" pitchFamily="2" charset="0"/>
              </a:rPr>
              <a:t>2</a:t>
            </a:r>
            <a:r>
              <a:rPr lang="en-US" sz="5600" dirty="0">
                <a:latin typeface="Sabon Next LT" panose="02000500000000000000" pitchFamily="2" charset="0"/>
                <a:cs typeface="Sabon Next LT" panose="02000500000000000000" pitchFamily="2" charset="0"/>
              </a:rPr>
              <a:t>Many there be which say of my soul “There is no help for him in God.”  </a:t>
            </a:r>
            <a:r>
              <a:rPr lang="en-US" sz="5600" i="1" dirty="0">
                <a:latin typeface="Sabon Next LT" panose="02000500000000000000" pitchFamily="2" charset="0"/>
                <a:cs typeface="Sabon Next LT" panose="02000500000000000000" pitchFamily="2" charset="0"/>
              </a:rPr>
              <a:t>Selah</a:t>
            </a:r>
            <a:r>
              <a:rPr lang="en-US" sz="5600" dirty="0">
                <a:latin typeface="Sabon Next LT" panose="02000500000000000000" pitchFamily="2" charset="0"/>
                <a:cs typeface="Sabon Next LT" panose="02000500000000000000" pitchFamily="2" charset="0"/>
              </a:rPr>
              <a:t>.  </a:t>
            </a:r>
          </a:p>
        </p:txBody>
      </p:sp>
    </p:spTree>
    <p:extLst>
      <p:ext uri="{BB962C8B-B14F-4D97-AF65-F5344CB8AC3E}">
        <p14:creationId xmlns:p14="http://schemas.microsoft.com/office/powerpoint/2010/main" val="2293524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39CF3F-B509-C955-DBC9-D979D6E67F6D}"/>
              </a:ext>
            </a:extLst>
          </p:cNvPr>
          <p:cNvSpPr txBox="1"/>
          <p:nvPr/>
        </p:nvSpPr>
        <p:spPr>
          <a:xfrm>
            <a:off x="224678" y="228600"/>
            <a:ext cx="8694643" cy="6186309"/>
          </a:xfrm>
          <a:prstGeom prst="rect">
            <a:avLst/>
          </a:prstGeom>
          <a:noFill/>
        </p:spPr>
        <p:txBody>
          <a:bodyPr wrap="square">
            <a:spAutoFit/>
          </a:bodyPr>
          <a:lstStyle/>
          <a:p>
            <a:r>
              <a:rPr lang="en-US" sz="6600" dirty="0">
                <a:latin typeface="Sabon Next LT" panose="02000500000000000000" pitchFamily="2" charset="0"/>
                <a:cs typeface="Sabon Next LT" panose="02000500000000000000" pitchFamily="2" charset="0"/>
              </a:rPr>
              <a:t>PSALM 13 </a:t>
            </a:r>
            <a:r>
              <a:rPr lang="en-US" sz="6600" baseline="30000" dirty="0">
                <a:latin typeface="Sabon Next LT" panose="02000500000000000000" pitchFamily="2" charset="0"/>
                <a:cs typeface="Sabon Next LT" panose="02000500000000000000" pitchFamily="2" charset="0"/>
              </a:rPr>
              <a:t>2</a:t>
            </a:r>
            <a:r>
              <a:rPr lang="en-US" sz="6600" dirty="0">
                <a:latin typeface="Sabon Next LT" panose="02000500000000000000" pitchFamily="2" charset="0"/>
                <a:cs typeface="Sabon Next LT" panose="02000500000000000000" pitchFamily="2" charset="0"/>
              </a:rPr>
              <a:t>How long shall I take counsel in my soul, having sorrow in my heart daily? How long shall mine enemy be exalted over me?</a:t>
            </a:r>
            <a:endParaRPr lang="en-CA" sz="66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091476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93BD0-57F4-AAD6-B16C-2AB695E4808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C94B95-9A50-5B69-6A62-110A271081EF}"/>
              </a:ext>
            </a:extLst>
          </p:cNvPr>
          <p:cNvSpPr txBox="1"/>
          <p:nvPr/>
        </p:nvSpPr>
        <p:spPr>
          <a:xfrm>
            <a:off x="304800" y="772954"/>
            <a:ext cx="8608607" cy="5170646"/>
          </a:xfrm>
          <a:prstGeom prst="rect">
            <a:avLst/>
          </a:prstGeom>
          <a:noFill/>
        </p:spPr>
        <p:txBody>
          <a:bodyPr wrap="square">
            <a:spAutoFit/>
          </a:bodyPr>
          <a:lstStyle/>
          <a:p>
            <a:r>
              <a:rPr lang="en-US" sz="6600" dirty="0">
                <a:latin typeface="Sabon Next LT" panose="02000500000000000000" pitchFamily="2" charset="0"/>
                <a:cs typeface="Sabon Next LT" panose="02000500000000000000" pitchFamily="2" charset="0"/>
              </a:rPr>
              <a:t>PSALM 42 </a:t>
            </a:r>
            <a:r>
              <a:rPr lang="en-US" sz="6600" baseline="30000" dirty="0">
                <a:latin typeface="Sabon Next LT" panose="02000500000000000000" pitchFamily="2" charset="0"/>
                <a:cs typeface="Sabon Next LT" panose="02000500000000000000" pitchFamily="2" charset="0"/>
              </a:rPr>
              <a:t>3</a:t>
            </a:r>
            <a:r>
              <a:rPr lang="en-US" sz="6600" dirty="0">
                <a:latin typeface="Sabon Next LT" panose="02000500000000000000" pitchFamily="2" charset="0"/>
                <a:cs typeface="Sabon Next LT" panose="02000500000000000000" pitchFamily="2" charset="0"/>
              </a:rPr>
              <a:t> My tears have been my meat day and night, while they continually say unto me, Where is thy God?</a:t>
            </a:r>
            <a:endParaRPr lang="en-CA" sz="66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022097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C2E4-2853-E979-54FA-F3FA0DCAEC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C3D131-A83D-7AF6-367B-93BEA6FE03DD}"/>
              </a:ext>
            </a:extLst>
          </p:cNvPr>
          <p:cNvSpPr txBox="1"/>
          <p:nvPr/>
        </p:nvSpPr>
        <p:spPr>
          <a:xfrm>
            <a:off x="381000" y="1066800"/>
            <a:ext cx="8572500" cy="4893647"/>
          </a:xfrm>
          <a:prstGeom prst="rect">
            <a:avLst/>
          </a:prstGeom>
          <a:noFill/>
        </p:spPr>
        <p:txBody>
          <a:bodyPr wrap="square">
            <a:spAutoFit/>
          </a:bodyPr>
          <a:lstStyle/>
          <a:p>
            <a:r>
              <a:rPr lang="en-US" sz="6000" b="1" cap="small" dirty="0">
                <a:latin typeface="Century Schoolbook" panose="02040604050505020304" pitchFamily="18" charset="0"/>
              </a:rPr>
              <a:t>3. ‘Connection’</a:t>
            </a:r>
            <a:br>
              <a:rPr lang="en-US" sz="6000" b="1" cap="small" dirty="0">
                <a:latin typeface="Century Schoolbook" panose="02040604050505020304" pitchFamily="18" charset="0"/>
              </a:rPr>
            </a:br>
            <a:br>
              <a:rPr lang="en-US" sz="2800" b="1" cap="small" dirty="0">
                <a:latin typeface="Century Schoolbook" panose="02040604050505020304" pitchFamily="18" charset="0"/>
              </a:rPr>
            </a:br>
            <a:r>
              <a:rPr lang="en-US" sz="5400" b="1" cap="small" dirty="0">
                <a:latin typeface="Century Schoolbook" panose="02040604050505020304" pitchFamily="18" charset="0"/>
              </a:rPr>
              <a:t>(often a ‘Reminder to Self’, a Confession, or an Expression of Trust) </a:t>
            </a:r>
            <a:endParaRPr lang="en-CA" sz="5600" dirty="0"/>
          </a:p>
        </p:txBody>
      </p:sp>
    </p:spTree>
    <p:extLst>
      <p:ext uri="{BB962C8B-B14F-4D97-AF65-F5344CB8AC3E}">
        <p14:creationId xmlns:p14="http://schemas.microsoft.com/office/powerpoint/2010/main" val="1758858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B50BCF-D970-F4E0-1778-D32DFB03CB84}"/>
              </a:ext>
            </a:extLst>
          </p:cNvPr>
          <p:cNvSpPr txBox="1"/>
          <p:nvPr/>
        </p:nvSpPr>
        <p:spPr>
          <a:xfrm>
            <a:off x="304800" y="329148"/>
            <a:ext cx="8610600" cy="3785652"/>
          </a:xfrm>
          <a:prstGeom prst="rect">
            <a:avLst/>
          </a:prstGeom>
          <a:noFill/>
        </p:spPr>
        <p:txBody>
          <a:bodyPr wrap="square">
            <a:spAutoFit/>
          </a:bodyPr>
          <a:lstStyle/>
          <a:p>
            <a:r>
              <a:rPr lang="en-US" sz="4800" cap="small" dirty="0">
                <a:latin typeface="Sabon Next LT" panose="02000500000000000000" pitchFamily="2" charset="0"/>
                <a:cs typeface="Sabon Next LT" panose="02000500000000000000" pitchFamily="2" charset="0"/>
              </a:rPr>
              <a:t>Psalm 3</a:t>
            </a:r>
            <a:r>
              <a:rPr lang="en-US" sz="6000" dirty="0">
                <a:latin typeface="Sabon Next LT" panose="02000500000000000000" pitchFamily="2" charset="0"/>
                <a:cs typeface="Sabon Next LT" panose="02000500000000000000" pitchFamily="2" charset="0"/>
              </a:rPr>
              <a:t>  </a:t>
            </a:r>
            <a:r>
              <a:rPr lang="en-US" sz="6000" baseline="30000" dirty="0">
                <a:latin typeface="Sabon Next LT" panose="02000500000000000000" pitchFamily="2" charset="0"/>
                <a:cs typeface="Sabon Next LT" panose="02000500000000000000" pitchFamily="2" charset="0"/>
              </a:rPr>
              <a:t>3</a:t>
            </a:r>
            <a:r>
              <a:rPr lang="en-US" sz="6000" b="1" dirty="0">
                <a:solidFill>
                  <a:srgbClr val="FF0000"/>
                </a:solidFill>
                <a:latin typeface="Sylfaen" panose="010A0502050306030303" pitchFamily="18" charset="0"/>
                <a:cs typeface="Sabon Next LT" panose="02000500000000000000" pitchFamily="2" charset="0"/>
              </a:rPr>
              <a:t>But</a:t>
            </a:r>
            <a:r>
              <a:rPr lang="en-US" sz="6000" dirty="0">
                <a:latin typeface="Sabon Next LT" panose="02000500000000000000" pitchFamily="2" charset="0"/>
                <a:cs typeface="Sabon Next LT" panose="02000500000000000000" pitchFamily="2" charset="0"/>
              </a:rPr>
              <a:t> thou O Lord art a shield for me, my glory and the lifter up of mine head.</a:t>
            </a:r>
            <a:endParaRPr lang="en-CA" sz="6000" dirty="0"/>
          </a:p>
        </p:txBody>
      </p:sp>
      <p:sp>
        <p:nvSpPr>
          <p:cNvPr id="5" name="TextBox 4">
            <a:extLst>
              <a:ext uri="{FF2B5EF4-FFF2-40B4-BE49-F238E27FC236}">
                <a16:creationId xmlns:a16="http://schemas.microsoft.com/office/drawing/2014/main" id="{706B5781-9C0A-25AF-12E4-219D2BD16CFE}"/>
              </a:ext>
            </a:extLst>
          </p:cNvPr>
          <p:cNvSpPr txBox="1"/>
          <p:nvPr/>
        </p:nvSpPr>
        <p:spPr>
          <a:xfrm>
            <a:off x="228600" y="4343400"/>
            <a:ext cx="8737600" cy="1938992"/>
          </a:xfrm>
          <a:prstGeom prst="rect">
            <a:avLst/>
          </a:prstGeom>
          <a:noFill/>
        </p:spPr>
        <p:txBody>
          <a:bodyPr wrap="square">
            <a:spAutoFit/>
          </a:bodyPr>
          <a:lstStyle/>
          <a:p>
            <a:r>
              <a:rPr lang="en-US" sz="4800" cap="small" dirty="0">
                <a:latin typeface="Sabon Next LT" panose="02000500000000000000" pitchFamily="2" charset="0"/>
                <a:cs typeface="Sabon Next LT" panose="02000500000000000000" pitchFamily="2" charset="0"/>
              </a:rPr>
              <a:t>Psalm 13</a:t>
            </a:r>
            <a:r>
              <a:rPr lang="en-US" sz="6000" dirty="0">
                <a:latin typeface="Sabon Next LT" panose="02000500000000000000" pitchFamily="2" charset="0"/>
                <a:cs typeface="Sabon Next LT" panose="02000500000000000000" pitchFamily="2" charset="0"/>
              </a:rPr>
              <a:t>  </a:t>
            </a:r>
            <a:r>
              <a:rPr lang="en-US" sz="6000" baseline="30000" dirty="0">
                <a:latin typeface="Sabon Next LT" panose="02000500000000000000" pitchFamily="2" charset="0"/>
                <a:cs typeface="Sabon Next LT" panose="02000500000000000000" pitchFamily="2" charset="0"/>
              </a:rPr>
              <a:t>5</a:t>
            </a:r>
            <a:r>
              <a:rPr lang="en-US" sz="6000" b="1" dirty="0">
                <a:solidFill>
                  <a:srgbClr val="FF0000"/>
                </a:solidFill>
                <a:latin typeface="Sabon Next LT" panose="02000500000000000000" pitchFamily="2" charset="0"/>
                <a:cs typeface="Sabon Next LT" panose="02000500000000000000" pitchFamily="2" charset="0"/>
              </a:rPr>
              <a:t>But</a:t>
            </a:r>
            <a:r>
              <a:rPr lang="en-US" sz="6000" dirty="0">
                <a:latin typeface="Sabon Next LT" panose="02000500000000000000" pitchFamily="2" charset="0"/>
                <a:cs typeface="Sabon Next LT" panose="02000500000000000000" pitchFamily="2" charset="0"/>
              </a:rPr>
              <a:t> I have trusted in thy mercy …</a:t>
            </a:r>
            <a:endParaRPr lang="en-CA" sz="6000" dirty="0"/>
          </a:p>
        </p:txBody>
      </p:sp>
    </p:spTree>
    <p:extLst>
      <p:ext uri="{BB962C8B-B14F-4D97-AF65-F5344CB8AC3E}">
        <p14:creationId xmlns:p14="http://schemas.microsoft.com/office/powerpoint/2010/main" val="1295853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82E7AD-A399-767A-A3E8-79C87BBA4D8D}"/>
              </a:ext>
            </a:extLst>
          </p:cNvPr>
          <p:cNvSpPr txBox="1"/>
          <p:nvPr/>
        </p:nvSpPr>
        <p:spPr>
          <a:xfrm>
            <a:off x="152400" y="366891"/>
            <a:ext cx="9067800" cy="6186309"/>
          </a:xfrm>
          <a:prstGeom prst="rect">
            <a:avLst/>
          </a:prstGeom>
          <a:noFill/>
        </p:spPr>
        <p:txBody>
          <a:bodyPr wrap="square">
            <a:spAutoFit/>
          </a:bodyPr>
          <a:lstStyle/>
          <a:p>
            <a:r>
              <a:rPr lang="en-US" sz="4400" dirty="0">
                <a:latin typeface="Sabon Next LT" panose="02000500000000000000" pitchFamily="2" charset="0"/>
                <a:cs typeface="Sabon Next LT" panose="02000500000000000000" pitchFamily="2" charset="0"/>
              </a:rPr>
              <a:t>Psalm 42 </a:t>
            </a:r>
            <a:r>
              <a:rPr lang="en-US" sz="4400" baseline="30000" dirty="0">
                <a:latin typeface="Sabon Next LT" panose="02000500000000000000" pitchFamily="2" charset="0"/>
                <a:cs typeface="Sabon Next LT" panose="02000500000000000000" pitchFamily="2" charset="0"/>
              </a:rPr>
              <a:t>4 </a:t>
            </a:r>
            <a:r>
              <a:rPr lang="en-US" sz="4400" dirty="0">
                <a:latin typeface="Sabon Next LT" panose="02000500000000000000" pitchFamily="2" charset="0"/>
                <a:cs typeface="Sabon Next LT" panose="02000500000000000000" pitchFamily="2" charset="0"/>
              </a:rPr>
              <a:t>When </a:t>
            </a:r>
            <a:r>
              <a:rPr lang="en-US" sz="4400" b="1" dirty="0">
                <a:latin typeface="Sabon Next LT" panose="02000500000000000000" pitchFamily="2" charset="0"/>
                <a:cs typeface="Sabon Next LT" panose="02000500000000000000" pitchFamily="2" charset="0"/>
              </a:rPr>
              <a:t>I remember</a:t>
            </a:r>
            <a:r>
              <a:rPr lang="en-US" sz="4400" dirty="0">
                <a:latin typeface="Sabon Next LT" panose="02000500000000000000" pitchFamily="2" charset="0"/>
                <a:cs typeface="Sabon Next LT" panose="02000500000000000000" pitchFamily="2" charset="0"/>
              </a:rPr>
              <a:t> these things, I pour out my soul in me.  For I had gone with the multitude, I went with them to the house of God, with the voice of joy and praise, with a multitude that kept holy days. </a:t>
            </a:r>
            <a:r>
              <a:rPr lang="en-US" sz="4400" baseline="30000" dirty="0">
                <a:latin typeface="Sabon Next LT" panose="02000500000000000000" pitchFamily="2" charset="0"/>
                <a:cs typeface="Sabon Next LT" panose="02000500000000000000" pitchFamily="2" charset="0"/>
              </a:rPr>
              <a:t>5</a:t>
            </a:r>
            <a:r>
              <a:rPr lang="en-US" sz="4400" dirty="0">
                <a:latin typeface="Sabon Next LT" panose="02000500000000000000" pitchFamily="2" charset="0"/>
                <a:cs typeface="Sabon Next LT" panose="02000500000000000000" pitchFamily="2" charset="0"/>
              </a:rPr>
              <a:t> Why art thou cast down, O my soul?  And why art thou disquieted in me? Hope thou in God….</a:t>
            </a:r>
            <a:endParaRPr lang="en-CA" sz="4400" dirty="0"/>
          </a:p>
        </p:txBody>
      </p:sp>
    </p:spTree>
    <p:extLst>
      <p:ext uri="{BB962C8B-B14F-4D97-AF65-F5344CB8AC3E}">
        <p14:creationId xmlns:p14="http://schemas.microsoft.com/office/powerpoint/2010/main" val="67788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E558A7-BF7B-E48B-5DC9-71E360150D66}"/>
              </a:ext>
            </a:extLst>
          </p:cNvPr>
          <p:cNvSpPr txBox="1"/>
          <p:nvPr/>
        </p:nvSpPr>
        <p:spPr>
          <a:xfrm>
            <a:off x="304800" y="1447800"/>
            <a:ext cx="8572500" cy="1323439"/>
          </a:xfrm>
          <a:prstGeom prst="rect">
            <a:avLst/>
          </a:prstGeom>
          <a:noFill/>
        </p:spPr>
        <p:txBody>
          <a:bodyPr wrap="square">
            <a:spAutoFit/>
          </a:bodyPr>
          <a:lstStyle/>
          <a:p>
            <a:r>
              <a:rPr lang="en-US" sz="8000" b="1" cap="small" dirty="0">
                <a:latin typeface="Century Schoolbook" panose="02040604050505020304" pitchFamily="18" charset="0"/>
              </a:rPr>
              <a:t>4. The Petition</a:t>
            </a:r>
            <a:endParaRPr lang="en-CA" sz="8000" dirty="0"/>
          </a:p>
        </p:txBody>
      </p:sp>
    </p:spTree>
    <p:extLst>
      <p:ext uri="{BB962C8B-B14F-4D97-AF65-F5344CB8AC3E}">
        <p14:creationId xmlns:p14="http://schemas.microsoft.com/office/powerpoint/2010/main" val="2928703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6A7C7-9737-F015-4745-DA86E4D54121}"/>
              </a:ext>
            </a:extLst>
          </p:cNvPr>
          <p:cNvSpPr txBox="1"/>
          <p:nvPr/>
        </p:nvSpPr>
        <p:spPr>
          <a:xfrm>
            <a:off x="76200" y="-76200"/>
            <a:ext cx="8991600" cy="7046288"/>
          </a:xfrm>
          <a:prstGeom prst="rect">
            <a:avLst/>
          </a:prstGeom>
          <a:noFill/>
        </p:spPr>
        <p:txBody>
          <a:bodyPr wrap="square">
            <a:spAutoFit/>
          </a:bodyPr>
          <a:lstStyle/>
          <a:p>
            <a:pPr>
              <a:lnSpc>
                <a:spcPct val="150000"/>
              </a:lnSpc>
            </a:pPr>
            <a:r>
              <a:rPr lang="en-US" sz="4400" cap="small" dirty="0">
                <a:latin typeface="Sylfaen" panose="010A0502050306030303" pitchFamily="18" charset="0"/>
              </a:rPr>
              <a:t>Psalm 3</a:t>
            </a:r>
            <a:r>
              <a:rPr lang="en-US" sz="5100" dirty="0">
                <a:latin typeface="Sylfaen" panose="010A0502050306030303" pitchFamily="18" charset="0"/>
              </a:rPr>
              <a:t>  </a:t>
            </a:r>
            <a:r>
              <a:rPr lang="en-US" sz="5100" baseline="30000" dirty="0">
                <a:latin typeface="Sylfaen" panose="010A0502050306030303" pitchFamily="18" charset="0"/>
              </a:rPr>
              <a:t>4</a:t>
            </a:r>
            <a:r>
              <a:rPr lang="en-US" sz="5100" dirty="0">
                <a:latin typeface="Sylfaen" panose="010A0502050306030303" pitchFamily="18" charset="0"/>
              </a:rPr>
              <a:t>I cried unto the Lord with my voice and he heard me out of his holy hill.  Selah. </a:t>
            </a:r>
            <a:r>
              <a:rPr lang="en-US" sz="5100" baseline="30000" dirty="0">
                <a:latin typeface="Sylfaen" panose="010A0502050306030303" pitchFamily="18" charset="0"/>
                <a:cs typeface="Sabon Next LT" panose="02000500000000000000" pitchFamily="2" charset="0"/>
              </a:rPr>
              <a:t>5</a:t>
            </a:r>
            <a:r>
              <a:rPr lang="en-US" sz="5100" dirty="0">
                <a:latin typeface="Sylfaen" panose="010A0502050306030303" pitchFamily="18" charset="0"/>
                <a:cs typeface="Sabon Next LT" panose="02000500000000000000" pitchFamily="2" charset="0"/>
              </a:rPr>
              <a:t>I laid me down and slept, I awaked for the Lord sustained me.</a:t>
            </a:r>
            <a:endParaRPr lang="en-CA" sz="5100" dirty="0">
              <a:latin typeface="Sylfaen" panose="010A0502050306030303" pitchFamily="18" charset="0"/>
            </a:endParaRPr>
          </a:p>
        </p:txBody>
      </p:sp>
    </p:spTree>
    <p:extLst>
      <p:ext uri="{BB962C8B-B14F-4D97-AF65-F5344CB8AC3E}">
        <p14:creationId xmlns:p14="http://schemas.microsoft.com/office/powerpoint/2010/main" val="2056314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6DDB15-A23D-A4A6-0E64-3384078ADD71}"/>
              </a:ext>
            </a:extLst>
          </p:cNvPr>
          <p:cNvSpPr txBox="1"/>
          <p:nvPr/>
        </p:nvSpPr>
        <p:spPr>
          <a:xfrm>
            <a:off x="304800" y="-76200"/>
            <a:ext cx="8915400" cy="6758453"/>
          </a:xfrm>
          <a:prstGeom prst="rect">
            <a:avLst/>
          </a:prstGeom>
          <a:noFill/>
        </p:spPr>
        <p:txBody>
          <a:bodyPr wrap="square">
            <a:spAutoFit/>
          </a:bodyPr>
          <a:lstStyle/>
          <a:p>
            <a:pPr>
              <a:lnSpc>
                <a:spcPts val="7500"/>
              </a:lnSpc>
            </a:pPr>
            <a:r>
              <a:rPr lang="en-US" sz="4000" cap="small" dirty="0">
                <a:latin typeface="Sylfaen" panose="010A0502050306030303" pitchFamily="18" charset="0"/>
                <a:cs typeface="Sabon Next LT" panose="02000500000000000000" pitchFamily="2" charset="0"/>
              </a:rPr>
              <a:t>Psalm 13</a:t>
            </a:r>
            <a:r>
              <a:rPr lang="en-US" sz="4800" dirty="0">
                <a:latin typeface="Sylfaen" panose="010A0502050306030303" pitchFamily="18" charset="0"/>
                <a:cs typeface="Sabon Next LT" panose="02000500000000000000" pitchFamily="2" charset="0"/>
              </a:rPr>
              <a:t>  </a:t>
            </a:r>
            <a:r>
              <a:rPr lang="en-US" sz="4800" baseline="30000" dirty="0">
                <a:latin typeface="Sylfaen" panose="010A0502050306030303" pitchFamily="18" charset="0"/>
                <a:cs typeface="Sabon Next LT" panose="02000500000000000000" pitchFamily="2" charset="0"/>
              </a:rPr>
              <a:t>3</a:t>
            </a:r>
            <a:r>
              <a:rPr lang="en-US" sz="4800" dirty="0">
                <a:latin typeface="Sylfaen" panose="010A0502050306030303" pitchFamily="18" charset="0"/>
                <a:cs typeface="Sabon Next LT" panose="02000500000000000000" pitchFamily="2" charset="0"/>
              </a:rPr>
              <a:t>Consider and hear me, O Lord my God: lighten mine eyes, lest I sleep the sleep of death; </a:t>
            </a:r>
            <a:r>
              <a:rPr lang="en-US" sz="4800" baseline="30000" dirty="0">
                <a:latin typeface="Sylfaen" panose="010A0502050306030303" pitchFamily="18" charset="0"/>
                <a:cs typeface="Sabon Next LT" panose="02000500000000000000" pitchFamily="2" charset="0"/>
              </a:rPr>
              <a:t>4</a:t>
            </a:r>
            <a:r>
              <a:rPr lang="en-US" sz="4800" dirty="0">
                <a:latin typeface="Sylfaen" panose="010A0502050306030303" pitchFamily="18" charset="0"/>
                <a:cs typeface="Sabon Next LT" panose="02000500000000000000" pitchFamily="2" charset="0"/>
              </a:rPr>
              <a:t>Lest mine enemy say, I have prevailed against him; and those that trouble me rejoice when I am moved.</a:t>
            </a:r>
            <a:endParaRPr lang="en-CA" sz="4800" dirty="0">
              <a:latin typeface="Sylfaen" panose="010A0502050306030303" pitchFamily="18" charset="0"/>
              <a:cs typeface="Sabon Next LT" panose="02000500000000000000" pitchFamily="2" charset="0"/>
            </a:endParaRPr>
          </a:p>
        </p:txBody>
      </p:sp>
    </p:spTree>
    <p:extLst>
      <p:ext uri="{BB962C8B-B14F-4D97-AF65-F5344CB8AC3E}">
        <p14:creationId xmlns:p14="http://schemas.microsoft.com/office/powerpoint/2010/main" val="1012807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A869F-6E09-7D4D-BD9E-9D15FCFA111D}"/>
              </a:ext>
            </a:extLst>
          </p:cNvPr>
          <p:cNvSpPr txBox="1"/>
          <p:nvPr/>
        </p:nvSpPr>
        <p:spPr>
          <a:xfrm>
            <a:off x="349624" y="-152400"/>
            <a:ext cx="9175376" cy="6876562"/>
          </a:xfrm>
          <a:prstGeom prst="rect">
            <a:avLst/>
          </a:prstGeom>
          <a:noFill/>
        </p:spPr>
        <p:txBody>
          <a:bodyPr wrap="square">
            <a:spAutoFit/>
          </a:bodyPr>
          <a:lstStyle/>
          <a:p>
            <a:pPr>
              <a:lnSpc>
                <a:spcPct val="150000"/>
              </a:lnSpc>
            </a:pPr>
            <a:r>
              <a:rPr lang="en-US" sz="6000" dirty="0">
                <a:latin typeface="Sabon Next LT" panose="02000500000000000000" pitchFamily="2" charset="0"/>
                <a:cs typeface="Sabon Next LT" panose="02000500000000000000" pitchFamily="2" charset="0"/>
              </a:rPr>
              <a:t>Psalm 42  </a:t>
            </a:r>
            <a:r>
              <a:rPr lang="en-US" sz="6000" baseline="30000" dirty="0">
                <a:latin typeface="Sabon Next LT" panose="02000500000000000000" pitchFamily="2" charset="0"/>
                <a:cs typeface="Sabon Next LT" panose="02000500000000000000" pitchFamily="2" charset="0"/>
              </a:rPr>
              <a:t>10</a:t>
            </a:r>
            <a:r>
              <a:rPr lang="en-US" sz="6000" dirty="0">
                <a:latin typeface="Sabon Next LT" panose="02000500000000000000" pitchFamily="2" charset="0"/>
                <a:cs typeface="Sabon Next LT" panose="02000500000000000000" pitchFamily="2" charset="0"/>
              </a:rPr>
              <a:t> As with a sword in my bones mine enemies reproach me; </a:t>
            </a:r>
            <a:br>
              <a:rPr lang="en-US" sz="6000" dirty="0">
                <a:latin typeface="Sabon Next LT" panose="02000500000000000000" pitchFamily="2" charset="0"/>
                <a:cs typeface="Sabon Next LT" panose="02000500000000000000" pitchFamily="2" charset="0"/>
              </a:rPr>
            </a:br>
            <a:r>
              <a:rPr lang="en-US" sz="6000" dirty="0">
                <a:latin typeface="Sabon Next LT" panose="02000500000000000000" pitchFamily="2" charset="0"/>
                <a:cs typeface="Sabon Next LT" panose="02000500000000000000" pitchFamily="2" charset="0"/>
              </a:rPr>
              <a:t>while they say daily unto me ‘Where is thy God’ ? </a:t>
            </a:r>
            <a:endParaRPr lang="en-CA" sz="6000" dirty="0"/>
          </a:p>
        </p:txBody>
      </p:sp>
    </p:spTree>
    <p:extLst>
      <p:ext uri="{BB962C8B-B14F-4D97-AF65-F5344CB8AC3E}">
        <p14:creationId xmlns:p14="http://schemas.microsoft.com/office/powerpoint/2010/main" val="3104753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DEEBA-1C9C-F434-F2E9-61AECCB56B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35E548-12A5-E713-BEFA-96F05A794576}"/>
              </a:ext>
            </a:extLst>
          </p:cNvPr>
          <p:cNvSpPr txBox="1"/>
          <p:nvPr/>
        </p:nvSpPr>
        <p:spPr>
          <a:xfrm>
            <a:off x="381000" y="1295400"/>
            <a:ext cx="8025384" cy="2554545"/>
          </a:xfrm>
          <a:prstGeom prst="rect">
            <a:avLst/>
          </a:prstGeom>
          <a:noFill/>
        </p:spPr>
        <p:txBody>
          <a:bodyPr wrap="square">
            <a:spAutoFit/>
          </a:bodyPr>
          <a:lstStyle/>
          <a:p>
            <a:r>
              <a:rPr lang="en-US" sz="8000" b="1" cap="small" dirty="0">
                <a:latin typeface="Century Schoolbook" panose="02040604050505020304" pitchFamily="18" charset="0"/>
              </a:rPr>
              <a:t>5. The Look to</a:t>
            </a:r>
            <a:br>
              <a:rPr lang="en-US" sz="8000" b="1" cap="small" dirty="0">
                <a:latin typeface="Century Schoolbook" panose="02040604050505020304" pitchFamily="18" charset="0"/>
              </a:rPr>
            </a:br>
            <a:r>
              <a:rPr lang="en-US" sz="8000" b="1" cap="small" dirty="0">
                <a:latin typeface="Century Schoolbook" panose="02040604050505020304" pitchFamily="18" charset="0"/>
              </a:rPr>
              <a:t>    the Future.</a:t>
            </a:r>
            <a:endParaRPr lang="en-CA" sz="8000" dirty="0"/>
          </a:p>
        </p:txBody>
      </p:sp>
    </p:spTree>
    <p:extLst>
      <p:ext uri="{BB962C8B-B14F-4D97-AF65-F5344CB8AC3E}">
        <p14:creationId xmlns:p14="http://schemas.microsoft.com/office/powerpoint/2010/main" val="2641412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0777DF-E722-1807-636E-4ECCEF479671}"/>
              </a:ext>
            </a:extLst>
          </p:cNvPr>
          <p:cNvSpPr txBox="1"/>
          <p:nvPr/>
        </p:nvSpPr>
        <p:spPr>
          <a:xfrm>
            <a:off x="228600" y="528232"/>
            <a:ext cx="8839200" cy="5491568"/>
          </a:xfrm>
          <a:prstGeom prst="rect">
            <a:avLst/>
          </a:prstGeom>
          <a:noFill/>
        </p:spPr>
        <p:txBody>
          <a:bodyPr wrap="square">
            <a:spAutoFit/>
          </a:bodyPr>
          <a:lstStyle/>
          <a:p>
            <a:pPr>
              <a:lnSpc>
                <a:spcPct val="150000"/>
              </a:lnSpc>
            </a:pPr>
            <a:r>
              <a:rPr lang="en-US" sz="4800" cap="small" dirty="0">
                <a:latin typeface="Sabon Next LT" panose="02000500000000000000" pitchFamily="2" charset="0"/>
                <a:cs typeface="Sabon Next LT" panose="02000500000000000000" pitchFamily="2" charset="0"/>
              </a:rPr>
              <a:t>Psalm 3</a:t>
            </a:r>
            <a:r>
              <a:rPr lang="en-US" sz="5400" cap="small" dirty="0">
                <a:latin typeface="Sabon Next LT" panose="02000500000000000000" pitchFamily="2" charset="0"/>
                <a:cs typeface="Sabon Next LT" panose="02000500000000000000" pitchFamily="2" charset="0"/>
              </a:rPr>
              <a:t> </a:t>
            </a:r>
            <a:r>
              <a:rPr lang="en-US" sz="6000" dirty="0">
                <a:latin typeface="Sabon Next LT" panose="02000500000000000000" pitchFamily="2" charset="0"/>
                <a:cs typeface="Sabon Next LT" panose="02000500000000000000" pitchFamily="2" charset="0"/>
              </a:rPr>
              <a:t> </a:t>
            </a:r>
            <a:r>
              <a:rPr lang="en-US" sz="6000" baseline="30000" dirty="0">
                <a:latin typeface="Sabon Next LT" panose="02000500000000000000" pitchFamily="2" charset="0"/>
                <a:cs typeface="Sabon Next LT" panose="02000500000000000000" pitchFamily="2" charset="0"/>
              </a:rPr>
              <a:t>6</a:t>
            </a:r>
            <a:r>
              <a:rPr lang="en-US" sz="6000" i="1" dirty="0">
                <a:latin typeface="Sabon Next LT" panose="02000500000000000000" pitchFamily="2" charset="0"/>
                <a:cs typeface="Sabon Next LT" panose="02000500000000000000" pitchFamily="2" charset="0"/>
              </a:rPr>
              <a:t>I will not be afraid</a:t>
            </a:r>
            <a:br>
              <a:rPr lang="en-US" sz="6000" i="1" dirty="0">
                <a:latin typeface="Sabon Next LT" panose="02000500000000000000" pitchFamily="2" charset="0"/>
                <a:cs typeface="Sabon Next LT" panose="02000500000000000000" pitchFamily="2" charset="0"/>
              </a:rPr>
            </a:br>
            <a:r>
              <a:rPr lang="en-US" sz="6000" i="1" dirty="0">
                <a:latin typeface="Sabon Next LT" panose="02000500000000000000" pitchFamily="2" charset="0"/>
                <a:cs typeface="Sabon Next LT" panose="02000500000000000000" pitchFamily="2" charset="0"/>
              </a:rPr>
              <a:t>  of ten thousands of people</a:t>
            </a:r>
            <a:br>
              <a:rPr lang="en-US" sz="6000" i="1" dirty="0">
                <a:latin typeface="Sabon Next LT" panose="02000500000000000000" pitchFamily="2" charset="0"/>
                <a:cs typeface="Sabon Next LT" panose="02000500000000000000" pitchFamily="2" charset="0"/>
              </a:rPr>
            </a:br>
            <a:r>
              <a:rPr lang="en-US" sz="6000" i="1" dirty="0">
                <a:latin typeface="Sabon Next LT" panose="02000500000000000000" pitchFamily="2" charset="0"/>
                <a:cs typeface="Sabon Next LT" panose="02000500000000000000" pitchFamily="2" charset="0"/>
              </a:rPr>
              <a:t>  that have set themselves</a:t>
            </a:r>
            <a:br>
              <a:rPr lang="en-US" sz="6000" i="1" dirty="0">
                <a:latin typeface="Sabon Next LT" panose="02000500000000000000" pitchFamily="2" charset="0"/>
                <a:cs typeface="Sabon Next LT" panose="02000500000000000000" pitchFamily="2" charset="0"/>
              </a:rPr>
            </a:br>
            <a:r>
              <a:rPr lang="en-US" sz="6000" i="1" dirty="0">
                <a:latin typeface="Sabon Next LT" panose="02000500000000000000" pitchFamily="2" charset="0"/>
                <a:cs typeface="Sabon Next LT" panose="02000500000000000000" pitchFamily="2" charset="0"/>
              </a:rPr>
              <a:t>  against me round about</a:t>
            </a:r>
            <a:r>
              <a:rPr lang="en-US" sz="6000" dirty="0">
                <a:latin typeface="Sabon Next LT" panose="02000500000000000000" pitchFamily="2" charset="0"/>
                <a:cs typeface="Sabon Next LT" panose="02000500000000000000" pitchFamily="2" charset="0"/>
              </a:rPr>
              <a:t>.</a:t>
            </a:r>
            <a:endParaRPr lang="en-CA" sz="6000" dirty="0"/>
          </a:p>
        </p:txBody>
      </p:sp>
    </p:spTree>
    <p:extLst>
      <p:ext uri="{BB962C8B-B14F-4D97-AF65-F5344CB8AC3E}">
        <p14:creationId xmlns:p14="http://schemas.microsoft.com/office/powerpoint/2010/main" val="346299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27EE1-97BB-C2B8-B16A-28BCD9C0DB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8B3F5D-4195-03DC-E5DC-DA7849C60E91}"/>
              </a:ext>
            </a:extLst>
          </p:cNvPr>
          <p:cNvSpPr txBox="1"/>
          <p:nvPr/>
        </p:nvSpPr>
        <p:spPr>
          <a:xfrm>
            <a:off x="266700" y="228600"/>
            <a:ext cx="8801100" cy="6198107"/>
          </a:xfrm>
          <a:prstGeom prst="rect">
            <a:avLst/>
          </a:prstGeom>
          <a:noFill/>
        </p:spPr>
        <p:txBody>
          <a:bodyPr wrap="square">
            <a:spAutoFit/>
          </a:bodyPr>
          <a:lstStyle/>
          <a:p>
            <a:pPr>
              <a:lnSpc>
                <a:spcPct val="150000"/>
              </a:lnSpc>
            </a:pPr>
            <a:r>
              <a:rPr lang="en-US" sz="4400" cap="small" dirty="0">
                <a:latin typeface="Sabon Next LT" panose="02000500000000000000" pitchFamily="2" charset="0"/>
                <a:cs typeface="Sabon Next LT" panose="02000500000000000000" pitchFamily="2" charset="0"/>
              </a:rPr>
              <a:t>Psalm 13</a:t>
            </a:r>
            <a:r>
              <a:rPr lang="en-US" sz="4800" cap="small" dirty="0">
                <a:latin typeface="Sabon Next LT" panose="02000500000000000000" pitchFamily="2" charset="0"/>
                <a:cs typeface="Sabon Next LT" panose="02000500000000000000" pitchFamily="2" charset="0"/>
              </a:rPr>
              <a:t> </a:t>
            </a:r>
            <a:r>
              <a:rPr lang="en-US" sz="5400" dirty="0">
                <a:latin typeface="Sabon Next LT" panose="02000500000000000000" pitchFamily="2" charset="0"/>
                <a:cs typeface="Sabon Next LT" panose="02000500000000000000" pitchFamily="2" charset="0"/>
              </a:rPr>
              <a:t> </a:t>
            </a:r>
            <a:r>
              <a:rPr lang="en-US" sz="5400" baseline="30000" dirty="0">
                <a:latin typeface="Sabon Next LT" panose="02000500000000000000" pitchFamily="2" charset="0"/>
                <a:cs typeface="Sabon Next LT" panose="02000500000000000000" pitchFamily="2" charset="0"/>
              </a:rPr>
              <a:t>5</a:t>
            </a:r>
            <a:r>
              <a:rPr lang="en-US" sz="5400" dirty="0">
                <a:latin typeface="Sabon Next LT" panose="02000500000000000000" pitchFamily="2" charset="0"/>
                <a:cs typeface="Sabon Next LT" panose="02000500000000000000" pitchFamily="2" charset="0"/>
              </a:rPr>
              <a:t>But I have trusted in thy mercy </a:t>
            </a:r>
            <a:r>
              <a:rPr lang="en-US" sz="5400" i="1" dirty="0">
                <a:latin typeface="Sabon Next LT" panose="02000500000000000000" pitchFamily="2" charset="0"/>
                <a:cs typeface="Sabon Next LT" panose="02000500000000000000" pitchFamily="2" charset="0"/>
              </a:rPr>
              <a:t>my heart shall rejoice in thy salvation. </a:t>
            </a:r>
            <a:r>
              <a:rPr lang="en-US" sz="5400" i="1" baseline="30000" dirty="0">
                <a:latin typeface="Sabon Next LT" panose="02000500000000000000" pitchFamily="2" charset="0"/>
                <a:cs typeface="Sabon Next LT" panose="02000500000000000000" pitchFamily="2" charset="0"/>
              </a:rPr>
              <a:t>6</a:t>
            </a:r>
            <a:r>
              <a:rPr lang="en-US" sz="5400" i="1" dirty="0">
                <a:latin typeface="Sabon Next LT" panose="02000500000000000000" pitchFamily="2" charset="0"/>
                <a:cs typeface="Sabon Next LT" panose="02000500000000000000" pitchFamily="2" charset="0"/>
              </a:rPr>
              <a:t>I will sing unto the Lord, because he hath dealt bountifully with me</a:t>
            </a:r>
            <a:r>
              <a:rPr lang="en-US" sz="5400" dirty="0">
                <a:latin typeface="Sabon Next LT" panose="02000500000000000000" pitchFamily="2" charset="0"/>
                <a:cs typeface="Sabon Next LT" panose="02000500000000000000" pitchFamily="2" charset="0"/>
              </a:rPr>
              <a:t>.</a:t>
            </a:r>
            <a:endParaRPr lang="en-CA" sz="5400" dirty="0"/>
          </a:p>
        </p:txBody>
      </p:sp>
    </p:spTree>
    <p:extLst>
      <p:ext uri="{BB962C8B-B14F-4D97-AF65-F5344CB8AC3E}">
        <p14:creationId xmlns:p14="http://schemas.microsoft.com/office/powerpoint/2010/main" val="4210383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F0D3D-1DC6-FF3F-160C-AD65A34940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07083F-FB49-CE2A-3C29-8F41A5A0E65A}"/>
              </a:ext>
            </a:extLst>
          </p:cNvPr>
          <p:cNvSpPr txBox="1"/>
          <p:nvPr/>
        </p:nvSpPr>
        <p:spPr>
          <a:xfrm>
            <a:off x="304800" y="-76200"/>
            <a:ext cx="8915400" cy="6627712"/>
          </a:xfrm>
          <a:prstGeom prst="rect">
            <a:avLst/>
          </a:prstGeom>
          <a:noFill/>
        </p:spPr>
        <p:txBody>
          <a:bodyPr wrap="square">
            <a:spAutoFit/>
          </a:bodyPr>
          <a:lstStyle/>
          <a:p>
            <a:pPr>
              <a:lnSpc>
                <a:spcPct val="150000"/>
              </a:lnSpc>
            </a:pPr>
            <a:r>
              <a:rPr lang="en-US" sz="4800" cap="small" dirty="0">
                <a:latin typeface="Sabon Next LT" panose="02000500000000000000" pitchFamily="2" charset="0"/>
                <a:cs typeface="Sabon Next LT" panose="02000500000000000000" pitchFamily="2" charset="0"/>
              </a:rPr>
              <a:t>Psalm 42 </a:t>
            </a:r>
            <a:r>
              <a:rPr lang="en-US" sz="4800" dirty="0">
                <a:latin typeface="Sabon Next LT" panose="02000500000000000000" pitchFamily="2" charset="0"/>
                <a:cs typeface="Sabon Next LT" panose="02000500000000000000" pitchFamily="2" charset="0"/>
              </a:rPr>
              <a:t> </a:t>
            </a:r>
            <a:r>
              <a:rPr lang="en-US" sz="4800" baseline="30000" dirty="0">
                <a:latin typeface="Sabon Next LT" panose="02000500000000000000" pitchFamily="2" charset="0"/>
                <a:cs typeface="Sabon Next LT" panose="02000500000000000000" pitchFamily="2" charset="0"/>
              </a:rPr>
              <a:t>11</a:t>
            </a:r>
            <a:r>
              <a:rPr lang="en-US" sz="4800" dirty="0">
                <a:latin typeface="Sabon Next LT" panose="02000500000000000000" pitchFamily="2" charset="0"/>
                <a:cs typeface="Sabon Next LT" panose="02000500000000000000" pitchFamily="2" charset="0"/>
              </a:rPr>
              <a:t> Why art thou cast down, O my soul? And why art thou disquieted within me?</a:t>
            </a:r>
            <a:br>
              <a:rPr lang="en-US" sz="4800" dirty="0">
                <a:latin typeface="Sabon Next LT" panose="02000500000000000000" pitchFamily="2" charset="0"/>
                <a:cs typeface="Sabon Next LT" panose="02000500000000000000" pitchFamily="2" charset="0"/>
              </a:rPr>
            </a:br>
            <a:r>
              <a:rPr lang="en-US" sz="4800" i="1" dirty="0">
                <a:latin typeface="Sabon Next LT" panose="02000500000000000000" pitchFamily="2" charset="0"/>
                <a:cs typeface="Sabon Next LT" panose="02000500000000000000" pitchFamily="2" charset="0"/>
              </a:rPr>
              <a:t>Hope thou in God,</a:t>
            </a:r>
            <a:r>
              <a:rPr lang="en-US" sz="4800" dirty="0">
                <a:latin typeface="Sabon Next LT" panose="02000500000000000000" pitchFamily="2" charset="0"/>
                <a:cs typeface="Sabon Next LT" panose="02000500000000000000" pitchFamily="2" charset="0"/>
              </a:rPr>
              <a:t> </a:t>
            </a:r>
            <a:r>
              <a:rPr lang="en-US" sz="4800" i="1" dirty="0">
                <a:latin typeface="Sabon Next LT" panose="02000500000000000000" pitchFamily="2" charset="0"/>
                <a:cs typeface="Sabon Next LT" panose="02000500000000000000" pitchFamily="2" charset="0"/>
              </a:rPr>
              <a:t>for I shall yet praise Him, who is the health of</a:t>
            </a:r>
            <a:br>
              <a:rPr lang="en-US" sz="4800" i="1" dirty="0">
                <a:latin typeface="Sabon Next LT" panose="02000500000000000000" pitchFamily="2" charset="0"/>
                <a:cs typeface="Sabon Next LT" panose="02000500000000000000" pitchFamily="2" charset="0"/>
              </a:rPr>
            </a:br>
            <a:r>
              <a:rPr lang="en-US" sz="4800" i="1" dirty="0">
                <a:latin typeface="Sabon Next LT" panose="02000500000000000000" pitchFamily="2" charset="0"/>
                <a:cs typeface="Sabon Next LT" panose="02000500000000000000" pitchFamily="2" charset="0"/>
              </a:rPr>
              <a:t>my countenance, and my God</a:t>
            </a:r>
            <a:r>
              <a:rPr lang="en-US" sz="4800" dirty="0">
                <a:latin typeface="Sabon Next LT" panose="02000500000000000000" pitchFamily="2" charset="0"/>
                <a:cs typeface="Sabon Next LT" panose="02000500000000000000" pitchFamily="2" charset="0"/>
              </a:rPr>
              <a:t>.</a:t>
            </a:r>
            <a:endParaRPr lang="en-CA" sz="4800" dirty="0"/>
          </a:p>
        </p:txBody>
      </p:sp>
    </p:spTree>
    <p:extLst>
      <p:ext uri="{BB962C8B-B14F-4D97-AF65-F5344CB8AC3E}">
        <p14:creationId xmlns:p14="http://schemas.microsoft.com/office/powerpoint/2010/main" val="3626671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00167D-1029-E40B-B4E1-35332D260B7C}"/>
              </a:ext>
            </a:extLst>
          </p:cNvPr>
          <p:cNvSpPr txBox="1"/>
          <p:nvPr/>
        </p:nvSpPr>
        <p:spPr>
          <a:xfrm>
            <a:off x="609600" y="723037"/>
            <a:ext cx="7924800" cy="1754326"/>
          </a:xfrm>
          <a:prstGeom prst="rect">
            <a:avLst/>
          </a:prstGeom>
          <a:noFill/>
        </p:spPr>
        <p:txBody>
          <a:bodyPr wrap="square" rtlCol="0">
            <a:spAutoFit/>
          </a:bodyPr>
          <a:lstStyle/>
          <a:p>
            <a:r>
              <a:rPr lang="en-CA" sz="5400" dirty="0">
                <a:latin typeface="Sylfaen" panose="010A0502050306030303" pitchFamily="18" charset="0"/>
              </a:rPr>
              <a:t>Do you ever say “Lord Jesus teach me to pray?”</a:t>
            </a:r>
          </a:p>
        </p:txBody>
      </p:sp>
      <p:sp>
        <p:nvSpPr>
          <p:cNvPr id="3" name="TextBox 2">
            <a:extLst>
              <a:ext uri="{FF2B5EF4-FFF2-40B4-BE49-F238E27FC236}">
                <a16:creationId xmlns:a16="http://schemas.microsoft.com/office/drawing/2014/main" id="{C413033E-3C72-87A3-D7CA-9CFBB51DBC26}"/>
              </a:ext>
            </a:extLst>
          </p:cNvPr>
          <p:cNvSpPr txBox="1"/>
          <p:nvPr/>
        </p:nvSpPr>
        <p:spPr>
          <a:xfrm>
            <a:off x="609600" y="3200400"/>
            <a:ext cx="7924800" cy="1754326"/>
          </a:xfrm>
          <a:prstGeom prst="rect">
            <a:avLst/>
          </a:prstGeom>
          <a:noFill/>
        </p:spPr>
        <p:txBody>
          <a:bodyPr wrap="square" rtlCol="0">
            <a:spAutoFit/>
          </a:bodyPr>
          <a:lstStyle/>
          <a:p>
            <a:r>
              <a:rPr lang="en-CA" sz="5400" dirty="0">
                <a:latin typeface="Sylfaen" panose="010A0502050306030303" pitchFamily="18" charset="0"/>
              </a:rPr>
              <a:t>Do you ever say “Holy Spirit, help me to pray”?”</a:t>
            </a:r>
          </a:p>
        </p:txBody>
      </p:sp>
    </p:spTree>
    <p:extLst>
      <p:ext uri="{BB962C8B-B14F-4D97-AF65-F5344CB8AC3E}">
        <p14:creationId xmlns:p14="http://schemas.microsoft.com/office/powerpoint/2010/main" val="3936603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ield of wheat with a hill in the background&#10;&#10;AI-generated content may be incorrect.">
            <a:extLst>
              <a:ext uri="{FF2B5EF4-FFF2-40B4-BE49-F238E27FC236}">
                <a16:creationId xmlns:a16="http://schemas.microsoft.com/office/drawing/2014/main" id="{BDFC8029-EE76-FABA-4029-C7C38E55DD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336" y="2514600"/>
            <a:ext cx="8396864" cy="4030070"/>
          </a:xfrm>
          <a:prstGeom prst="rect">
            <a:avLst/>
          </a:prstGeom>
        </p:spPr>
      </p:pic>
      <p:sp>
        <p:nvSpPr>
          <p:cNvPr id="4" name="TextBox 3">
            <a:extLst>
              <a:ext uri="{FF2B5EF4-FFF2-40B4-BE49-F238E27FC236}">
                <a16:creationId xmlns:a16="http://schemas.microsoft.com/office/drawing/2014/main" id="{A543B307-80F7-B8E9-0ED7-0CDC66EC30F7}"/>
              </a:ext>
            </a:extLst>
          </p:cNvPr>
          <p:cNvSpPr txBox="1"/>
          <p:nvPr/>
        </p:nvSpPr>
        <p:spPr>
          <a:xfrm>
            <a:off x="442336" y="228600"/>
            <a:ext cx="8396864" cy="2062103"/>
          </a:xfrm>
          <a:prstGeom prst="rect">
            <a:avLst/>
          </a:prstGeom>
          <a:noFill/>
        </p:spPr>
        <p:txBody>
          <a:bodyPr wrap="square">
            <a:spAutoFit/>
          </a:bodyPr>
          <a:lstStyle/>
          <a:p>
            <a:r>
              <a:rPr lang="en-US" sz="3200" dirty="0">
                <a:latin typeface="Sylfaen" panose="010A0502050306030303" pitchFamily="18" charset="0"/>
              </a:rPr>
              <a:t>John 4:35  Say not ye, There are yet four months, and then cometh harvest? Behold, I</a:t>
            </a:r>
            <a:br>
              <a:rPr lang="en-US" sz="3200" dirty="0">
                <a:latin typeface="Sylfaen" panose="010A0502050306030303" pitchFamily="18" charset="0"/>
              </a:rPr>
            </a:br>
            <a:r>
              <a:rPr lang="en-US" sz="3200" dirty="0">
                <a:latin typeface="Sylfaen" panose="010A0502050306030303" pitchFamily="18" charset="0"/>
              </a:rPr>
              <a:t>say unto you, lift up your eyes and look on the fields, for they are white already to harvest.</a:t>
            </a:r>
            <a:endParaRPr lang="en-CA" sz="3200" dirty="0"/>
          </a:p>
        </p:txBody>
      </p:sp>
    </p:spTree>
    <p:extLst>
      <p:ext uri="{BB962C8B-B14F-4D97-AF65-F5344CB8AC3E}">
        <p14:creationId xmlns:p14="http://schemas.microsoft.com/office/powerpoint/2010/main" val="3267963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A15834-C08D-4593-365C-064CA152A92D}"/>
              </a:ext>
            </a:extLst>
          </p:cNvPr>
          <p:cNvPicPr>
            <a:picLocks noChangeAspect="1"/>
          </p:cNvPicPr>
          <p:nvPr/>
        </p:nvPicPr>
        <p:blipFill>
          <a:blip r:embed="rId3"/>
          <a:stretch>
            <a:fillRect/>
          </a:stretch>
        </p:blipFill>
        <p:spPr>
          <a:xfrm>
            <a:off x="533400" y="381000"/>
            <a:ext cx="8192643" cy="6096000"/>
          </a:xfrm>
          <a:prstGeom prst="rect">
            <a:avLst/>
          </a:prstGeom>
        </p:spPr>
      </p:pic>
    </p:spTree>
    <p:extLst>
      <p:ext uri="{BB962C8B-B14F-4D97-AF65-F5344CB8AC3E}">
        <p14:creationId xmlns:p14="http://schemas.microsoft.com/office/powerpoint/2010/main" val="13573275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19467</TotalTime>
  <Words>2765</Words>
  <Application>Microsoft Office PowerPoint</Application>
  <PresentationFormat>On-screen Show (4:3)</PresentationFormat>
  <Paragraphs>90</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Arial</vt:lpstr>
      <vt:lpstr>Calibri</vt:lpstr>
      <vt:lpstr>Century Schoolbook</vt:lpstr>
      <vt:lpstr>Sabon Next LT</vt:lpstr>
      <vt:lpstr>Sylfaen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Dalhousie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David Hansen, P.Eng.</dc:creator>
  <cp:lastModifiedBy>Phoebe Hansen</cp:lastModifiedBy>
  <cp:revision>146</cp:revision>
  <cp:lastPrinted>2025-12-28T03:13:56Z</cp:lastPrinted>
  <dcterms:created xsi:type="dcterms:W3CDTF">2013-09-22T00:48:20Z</dcterms:created>
  <dcterms:modified xsi:type="dcterms:W3CDTF">2025-12-30T19:49:59Z</dcterms:modified>
</cp:coreProperties>
</file>